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07" r:id="rId2"/>
    <p:sldId id="617" r:id="rId3"/>
    <p:sldId id="448" r:id="rId4"/>
    <p:sldId id="428" r:id="rId5"/>
    <p:sldId id="678" r:id="rId6"/>
    <p:sldId id="680" r:id="rId7"/>
    <p:sldId id="611" r:id="rId8"/>
    <p:sldId id="521" r:id="rId9"/>
    <p:sldId id="528" r:id="rId10"/>
    <p:sldId id="681" r:id="rId11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0066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11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99"/>
    <a:srgbClr val="CC99FF"/>
    <a:srgbClr val="FFCC00"/>
    <a:srgbClr val="99FF33"/>
    <a:srgbClr val="FFFF99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4587C0-202A-4FBF-A135-0C31DD4272E2}" v="511" dt="2022-07-29T18:52:02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47" autoAdjust="0"/>
    <p:restoredTop sz="95196" autoAdjust="0"/>
  </p:normalViewPr>
  <p:slideViewPr>
    <p:cSldViewPr>
      <p:cViewPr varScale="1">
        <p:scale>
          <a:sx n="108" d="100"/>
          <a:sy n="108" d="100"/>
        </p:scale>
        <p:origin x="1512" y="114"/>
      </p:cViewPr>
      <p:guideLst>
        <p:guide orient="horz" pos="960"/>
        <p:guide pos="110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ello Murano" userId="803c4d373c560cd7" providerId="LiveId" clId="{074587C0-202A-4FBF-A135-0C31DD4272E2}"/>
    <pc:docChg chg="modSld">
      <pc:chgData name="Aniello Murano" userId="803c4d373c560cd7" providerId="LiveId" clId="{074587C0-202A-4FBF-A135-0C31DD4272E2}" dt="2022-07-29T18:52:02.191" v="510" actId="20577"/>
      <pc:docMkLst>
        <pc:docMk/>
      </pc:docMkLst>
      <pc:sldChg chg="modSp">
        <pc:chgData name="Aniello Murano" userId="803c4d373c560cd7" providerId="LiveId" clId="{074587C0-202A-4FBF-A135-0C31DD4272E2}" dt="2022-07-29T18:52:02.191" v="510" actId="20577"/>
        <pc:sldMkLst>
          <pc:docMk/>
          <pc:sldMk cId="490336575" sldId="528"/>
        </pc:sldMkLst>
        <pc:spChg chg="mod">
          <ac:chgData name="Aniello Murano" userId="803c4d373c560cd7" providerId="LiveId" clId="{074587C0-202A-4FBF-A135-0C31DD4272E2}" dt="2022-07-29T18:52:02.191" v="510" actId="20577"/>
          <ac:spMkLst>
            <pc:docMk/>
            <pc:sldMk cId="490336575" sldId="528"/>
            <ac:spMk id="4" creationId="{B92C3F5C-53EF-F5C2-0A72-824172DC9A8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81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887" tIns="47444" rIns="94887" bIns="47444" numCol="1" anchor="t" anchorCtr="0" compatLnSpc="1">
            <a:prstTxWarp prst="textNoShape">
              <a:avLst/>
            </a:prstTxWarp>
          </a:bodyPr>
          <a:lstStyle>
            <a:lvl1pPr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42000" y="0"/>
            <a:ext cx="4381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62750"/>
            <a:ext cx="43815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887" tIns="47444" rIns="94887" bIns="47444" numCol="1" anchor="b" anchorCtr="0" compatLnSpc="1">
            <a:prstTxWarp prst="textNoShape">
              <a:avLst/>
            </a:prstTxWarp>
          </a:bodyPr>
          <a:lstStyle>
            <a:lvl1pPr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42000" y="6762750"/>
            <a:ext cx="43815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F980D0-7E4C-4198-B660-86FC62B87FC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1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81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42000" y="0"/>
            <a:ext cx="4381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36925" y="533400"/>
            <a:ext cx="3557588" cy="2668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7788" y="3381375"/>
            <a:ext cx="7526337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87" tIns="47444" rIns="94887" bIns="47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62750"/>
            <a:ext cx="43815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42000" y="6762750"/>
            <a:ext cx="43815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87" tIns="47444" rIns="94887" bIns="47444" numCol="1" anchor="b" anchorCtr="0" compatLnSpc="1">
            <a:prstTxWarp prst="textNoShape">
              <a:avLst/>
            </a:prstTxWarp>
          </a:bodyPr>
          <a:lstStyle>
            <a:lvl1pPr algn="r" defTabSz="949325">
              <a:lnSpc>
                <a:spcPct val="100000"/>
              </a:lnSpc>
              <a:spcBef>
                <a:spcPct val="0"/>
              </a:spcBef>
              <a:buFontTx/>
              <a:buNone/>
              <a:defRPr sz="1200" b="1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9F4A3E55-9B82-4E7C-B1B5-039909C2BFD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1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1pPr>
            <a:lvl2pPr marL="742950" indent="-285750" defTabSz="949325"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2pPr>
            <a:lvl3pPr marL="1143000" indent="-228600" defTabSz="949325"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3pPr>
            <a:lvl4pPr marL="1600200" indent="-228600" defTabSz="949325"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4pPr>
            <a:lvl5pPr marL="2057400" indent="-228600" defTabSz="949325"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6600"/>
                </a:solidFill>
                <a:latin typeface="Comic Sans MS" panose="030F0702030302020204" pitchFamily="66" charset="0"/>
              </a:defRPr>
            </a:lvl9pPr>
          </a:lstStyle>
          <a:p>
            <a:fld id="{55DB07DC-F0F8-4645-A3BD-B5964E3FA3BF}" type="slidenum">
              <a:rPr lang="en-US" sz="1200" smtClean="0">
                <a:solidFill>
                  <a:schemeClr val="accent2"/>
                </a:solidFill>
              </a:rPr>
              <a:pPr/>
              <a:t>1</a:t>
            </a:fld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320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4A3E55-9B82-4E7C-B1B5-039909C2BF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4A3E55-9B82-4E7C-B1B5-039909C2BF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9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F9B0C-572B-4918-8DB5-BABFF55D00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548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5C7C9-B94B-45CC-9AA1-151473F0D9A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019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368300"/>
            <a:ext cx="1943100" cy="57277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368300"/>
            <a:ext cx="5676900" cy="57277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5D44C-0A79-492C-9764-DBC04CDBA6C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494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28775"/>
            <a:ext cx="3810000" cy="215741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3810000" cy="21574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-14285" y="6534345"/>
            <a:ext cx="9144000" cy="3175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piè di pagina 7"/>
          <p:cNvSpPr txBox="1">
            <a:spLocks/>
          </p:cNvSpPr>
          <p:nvPr userDrawn="1"/>
        </p:nvSpPr>
        <p:spPr bwMode="auto">
          <a:xfrm>
            <a:off x="56056" y="6534346"/>
            <a:ext cx="4695964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it-IT" b="1" dirty="0"/>
              <a:t>Aniello Murano</a:t>
            </a:r>
            <a:r>
              <a:rPr lang="it-IT" dirty="0"/>
              <a:t>  -  Module Checking</a:t>
            </a:r>
          </a:p>
        </p:txBody>
      </p:sp>
      <p:sp>
        <p:nvSpPr>
          <p:cNvPr id="11" name="Segnaposto numero diapositiva 8"/>
          <p:cNvSpPr txBox="1">
            <a:spLocks/>
          </p:cNvSpPr>
          <p:nvPr userDrawn="1"/>
        </p:nvSpPr>
        <p:spPr bwMode="auto">
          <a:xfrm>
            <a:off x="7420015" y="6534344"/>
            <a:ext cx="1620180" cy="31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fld id="{D864C248-87AA-4516-BE26-A455213347D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9696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68300"/>
            <a:ext cx="7772400" cy="1143000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685800" y="1628775"/>
            <a:ext cx="7772400" cy="4467225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 lvl="0"/>
            <a:endParaRPr lang="it-IT" noProof="0" dirty="0"/>
          </a:p>
        </p:txBody>
      </p:sp>
      <p:sp>
        <p:nvSpPr>
          <p:cNvPr id="7" name="Rettangolo 6"/>
          <p:cNvSpPr/>
          <p:nvPr userDrawn="1"/>
        </p:nvSpPr>
        <p:spPr>
          <a:xfrm>
            <a:off x="-14285" y="6534345"/>
            <a:ext cx="9144000" cy="3175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piè di pagina 7"/>
          <p:cNvSpPr txBox="1">
            <a:spLocks/>
          </p:cNvSpPr>
          <p:nvPr userDrawn="1"/>
        </p:nvSpPr>
        <p:spPr bwMode="auto">
          <a:xfrm>
            <a:off x="56056" y="6534346"/>
            <a:ext cx="4695964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it-IT" b="1" dirty="0"/>
              <a:t>Aniello Murano</a:t>
            </a:r>
            <a:r>
              <a:rPr lang="it-IT" dirty="0"/>
              <a:t>  -  Module Checking</a:t>
            </a:r>
          </a:p>
        </p:txBody>
      </p:sp>
      <p:sp>
        <p:nvSpPr>
          <p:cNvPr id="9" name="Segnaposto numero diapositiva 8"/>
          <p:cNvSpPr txBox="1">
            <a:spLocks/>
          </p:cNvSpPr>
          <p:nvPr userDrawn="1"/>
        </p:nvSpPr>
        <p:spPr bwMode="auto">
          <a:xfrm>
            <a:off x="7420015" y="6534344"/>
            <a:ext cx="1620180" cy="31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fld id="{D864C248-87AA-4516-BE26-A455213347D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838094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509" y="188640"/>
            <a:ext cx="8775975" cy="1080120"/>
          </a:xfrm>
        </p:spPr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206515" y="1403775"/>
            <a:ext cx="4289285" cy="4860540"/>
          </a:xfrm>
        </p:spPr>
        <p:txBody>
          <a:bodyPr/>
          <a:lstStyle>
            <a:lvl1pPr>
              <a:defRPr strike="noStrike"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199" y="1403775"/>
            <a:ext cx="4289285" cy="4815535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8" name="Rettangolo 7"/>
          <p:cNvSpPr/>
          <p:nvPr userDrawn="1"/>
        </p:nvSpPr>
        <p:spPr>
          <a:xfrm>
            <a:off x="-14285" y="6534345"/>
            <a:ext cx="9144000" cy="3175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aposto piè di pagina 7"/>
          <p:cNvSpPr txBox="1">
            <a:spLocks/>
          </p:cNvSpPr>
          <p:nvPr userDrawn="1"/>
        </p:nvSpPr>
        <p:spPr bwMode="auto">
          <a:xfrm>
            <a:off x="56056" y="6534346"/>
            <a:ext cx="4695964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it-IT" b="1" dirty="0"/>
              <a:t>Aniello Murano</a:t>
            </a:r>
            <a:r>
              <a:rPr lang="it-IT" dirty="0"/>
              <a:t>  -  </a:t>
            </a:r>
            <a:r>
              <a:rPr lang="it-IT" dirty="0" err="1"/>
              <a:t>Formal</a:t>
            </a:r>
            <a:r>
              <a:rPr lang="it-IT" dirty="0"/>
              <a:t> </a:t>
            </a:r>
            <a:r>
              <a:rPr lang="it-IT" dirty="0" err="1"/>
              <a:t>Aspects</a:t>
            </a:r>
            <a:r>
              <a:rPr lang="it-IT" dirty="0"/>
              <a:t> of Strategic </a:t>
            </a:r>
            <a:r>
              <a:rPr lang="it-IT" dirty="0" err="1"/>
              <a:t>Reasoning</a:t>
            </a:r>
            <a:r>
              <a:rPr lang="it-IT" dirty="0"/>
              <a:t> </a:t>
            </a:r>
          </a:p>
        </p:txBody>
      </p:sp>
      <p:sp>
        <p:nvSpPr>
          <p:cNvPr id="10" name="Segnaposto numero diapositiva 8"/>
          <p:cNvSpPr txBox="1">
            <a:spLocks/>
          </p:cNvSpPr>
          <p:nvPr userDrawn="1"/>
        </p:nvSpPr>
        <p:spPr bwMode="auto">
          <a:xfrm>
            <a:off x="7420015" y="6534344"/>
            <a:ext cx="1620180" cy="31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fld id="{D864C248-87AA-4516-BE26-A455213347D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6080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33645"/>
            <a:ext cx="8640960" cy="1035115"/>
          </a:xfrm>
        </p:spPr>
        <p:txBody>
          <a:bodyPr/>
          <a:lstStyle>
            <a:lvl1pPr>
              <a:defRPr strike="noStrike" baseline="0">
                <a:latin typeface="Times New Roman" panose="02020603050405020304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6515" y="1493785"/>
            <a:ext cx="8730969" cy="4905545"/>
          </a:xfrm>
        </p:spPr>
        <p:txBody>
          <a:bodyPr/>
          <a:lstStyle>
            <a:lvl1pPr>
              <a:defRPr sz="2200" strike="noStrike" baseline="0">
                <a:latin typeface="Times New Roman" panose="02020603050405020304" pitchFamily="18" charset="0"/>
              </a:defRPr>
            </a:lvl1pPr>
            <a:lvl2pPr>
              <a:defRPr strike="noStrike" baseline="0">
                <a:latin typeface="Times New Roman" panose="02020603050405020304" pitchFamily="18" charset="0"/>
              </a:defRPr>
            </a:lvl2pPr>
            <a:lvl3pPr>
              <a:defRPr strike="noStrike" baseline="0">
                <a:latin typeface="Times New Roman" panose="02020603050405020304" pitchFamily="18" charset="0"/>
              </a:defRPr>
            </a:lvl3pPr>
            <a:lvl4pPr>
              <a:defRPr strike="noStrike" baseline="0">
                <a:latin typeface="Times New Roman" panose="02020603050405020304" pitchFamily="18" charset="0"/>
              </a:defRPr>
            </a:lvl4pPr>
            <a:lvl5pPr>
              <a:defRPr strike="noStrike"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7" name="Rettangolo 6"/>
          <p:cNvSpPr/>
          <p:nvPr userDrawn="1"/>
        </p:nvSpPr>
        <p:spPr>
          <a:xfrm>
            <a:off x="-14285" y="6534345"/>
            <a:ext cx="9144000" cy="317500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piè di pagina 7"/>
          <p:cNvSpPr txBox="1">
            <a:spLocks/>
          </p:cNvSpPr>
          <p:nvPr userDrawn="1"/>
        </p:nvSpPr>
        <p:spPr bwMode="auto">
          <a:xfrm>
            <a:off x="56056" y="6534346"/>
            <a:ext cx="4695964" cy="25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indent="0"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bg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r>
              <a:rPr lang="it-IT" b="1" dirty="0"/>
              <a:t>Aniello Murano</a:t>
            </a:r>
            <a:r>
              <a:rPr lang="it-IT" dirty="0"/>
              <a:t>  -  Module Checking</a:t>
            </a:r>
          </a:p>
        </p:txBody>
      </p:sp>
      <p:sp>
        <p:nvSpPr>
          <p:cNvPr id="9" name="Segnaposto numero diapositiva 8"/>
          <p:cNvSpPr txBox="1">
            <a:spLocks/>
          </p:cNvSpPr>
          <p:nvPr userDrawn="1"/>
        </p:nvSpPr>
        <p:spPr bwMode="auto">
          <a:xfrm>
            <a:off x="7420015" y="6534344"/>
            <a:ext cx="1620180" cy="31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sz="1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rgbClr val="006600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fld id="{D864C248-87AA-4516-BE26-A455213347D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20056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25A7E-AEA8-4FF1-8E94-B3C343FC8C2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238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8100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BBC06-6167-43AA-A4FB-805ED6ECEF3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607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59445-533E-420E-A525-F2E0D95986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342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842CF-72A2-4D55-9F0D-31A3C55BBAA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83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55099-E3B9-4410-AAF1-6328883311D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2847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7314-EDDB-4F43-8D7B-68FC1CC650E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3257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8C4A1-6277-4C58-8F4D-3E1B00D68BB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931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83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57F4922-8455-40B1-8711-06F4E0B5817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baseline="0">
          <a:solidFill>
            <a:schemeClr val="accent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q"/>
        <a:defRPr sz="2200" baseline="0">
          <a:solidFill>
            <a:srgbClr val="003399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u"/>
        <a:defRPr sz="2000" baseline="0">
          <a:solidFill>
            <a:schemeClr val="accent2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baseline="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baseline="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baseline="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296525" y="503675"/>
            <a:ext cx="8280920" cy="857250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Formal Aspects of Strategic Reasoning in MAS</a:t>
            </a:r>
            <a:endParaRPr lang="en-US" sz="3000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1224" name="Group 29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1857083"/>
              </p:ext>
            </p:extLst>
          </p:nvPr>
        </p:nvGraphicFramePr>
        <p:xfrm>
          <a:off x="1398986" y="2573905"/>
          <a:ext cx="6312695" cy="1196436"/>
        </p:xfrm>
        <a:graphic>
          <a:graphicData uri="http://schemas.openxmlformats.org/drawingml/2006/table">
            <a:tbl>
              <a:tblPr/>
              <a:tblGrid>
                <a:gridCol w="55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178">
                <a:tc gridSpan="2"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Aniello Murano</a:t>
                      </a:r>
                      <a:endParaRPr kumimoji="0" lang="it-IT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06" marB="34306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306" marB="34306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189">
                <a:tc gridSpan="2"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99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Università di Napoli Federico II</a:t>
                      </a:r>
                      <a:endParaRPr kumimoji="0" lang="it-IT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99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06" marB="3430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 marL="68580" marR="68580" marT="34306" marB="343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89">
                <a:tc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306" marB="34306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8580" marR="68580" marT="34306" marB="343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8580" marR="68580" marT="34306" marB="34306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" name="Group 29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55043125"/>
              </p:ext>
            </p:extLst>
          </p:nvPr>
        </p:nvGraphicFramePr>
        <p:xfrm>
          <a:off x="1354199" y="3878892"/>
          <a:ext cx="6312694" cy="373270"/>
        </p:xfrm>
        <a:graphic>
          <a:graphicData uri="http://schemas.openxmlformats.org/drawingml/2006/table">
            <a:tbl>
              <a:tblPr/>
              <a:tblGrid>
                <a:gridCol w="595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278">
                <a:tc>
                  <a:txBody>
                    <a:bodyPr/>
                    <a:lstStyle>
                      <a:lvl1pPr>
                        <a:defRPr sz="2000">
                          <a:solidFill>
                            <a:srgbClr val="003399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60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68580" marR="68580" marT="34235" marB="3423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68580" marR="68580" marT="34235" marB="3423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33" name="Text Box 262"/>
          <p:cNvSpPr txBox="1">
            <a:spLocks noChangeArrowheads="1"/>
          </p:cNvSpPr>
          <p:nvPr/>
        </p:nvSpPr>
        <p:spPr bwMode="auto">
          <a:xfrm>
            <a:off x="2546775" y="5634245"/>
            <a:ext cx="405044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Vardi</a:t>
            </a: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Fest 2022</a:t>
            </a:r>
          </a:p>
          <a:p>
            <a:pPr algn="ctr">
              <a:spcBef>
                <a:spcPct val="0"/>
              </a:spcBef>
              <a:buNone/>
            </a:pP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Haifa, Israel – 31 </a:t>
            </a:r>
            <a:r>
              <a:rPr lang="it-IT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July</a:t>
            </a:r>
            <a:r>
              <a:rPr lang="it-IT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9479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egnaposto contenuto 2"/>
          <p:cNvSpPr>
            <a:spLocks noGrp="1"/>
          </p:cNvSpPr>
          <p:nvPr>
            <p:ph idx="1"/>
          </p:nvPr>
        </p:nvSpPr>
        <p:spPr>
          <a:xfrm>
            <a:off x="714248" y="278650"/>
            <a:ext cx="7772400" cy="675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6"/>
                </a:solidFill>
              </a:rPr>
              <a:t>When I left Rice…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2C3F5C-53EF-F5C2-0A72-824172DC9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99" y="1223755"/>
            <a:ext cx="7245805" cy="50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200" strike="noStrike" baseline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2000" strike="noStrike" baseline="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kern="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kern="0" dirty="0"/>
              <a:t>Moshe: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kern="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kern="0" dirty="0"/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2800" i="1" kern="0" dirty="0"/>
              <a:t>“It is not important how strong your theory is, but rather how strong your supervisor is”!</a:t>
            </a:r>
            <a:r>
              <a:rPr lang="en-US" sz="2800" kern="0" dirty="0"/>
              <a:t>   </a:t>
            </a:r>
          </a:p>
          <a:p>
            <a:pPr marL="838200" lvl="1" indent="-381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080935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5C826C-5790-6A86-7190-9EDDDEFF9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19" y="3442"/>
            <a:ext cx="8640960" cy="990110"/>
          </a:xfrm>
        </p:spPr>
        <p:txBody>
          <a:bodyPr/>
          <a:lstStyle/>
          <a:p>
            <a:r>
              <a:rPr lang="it-IT" dirty="0"/>
              <a:t>In </a:t>
            </a:r>
            <a:r>
              <a:rPr lang="it-IT" dirty="0" err="1"/>
              <a:t>September</a:t>
            </a:r>
            <a:r>
              <a:rPr lang="it-IT" dirty="0"/>
              <a:t> 2000…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C44BA7-58CB-3028-8CF7-CBA256B43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10" y="993552"/>
            <a:ext cx="8730969" cy="4905545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 to: Prof. Moshe Y.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Vardi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Subject: Visiting scholar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Professor Moshe Y. </a:t>
            </a:r>
            <a:r>
              <a:rPr lang="en-GB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Vardi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name is Aniello Murano, I am a PhD student at the University of Salerno, working under the supervision of Prof. Margherita Napoli.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research interests mainly concerns 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heory of automata, temporal logics and model checking. 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b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would like to spend a period at Rice University as a visiting scholar, working under your supervision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[…]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few hours later: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 to: Aniello Murano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Subject: Re: Visiting scholar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I’d be happy to host  you!</a:t>
            </a: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Moshe </a:t>
            </a:r>
          </a:p>
          <a:p>
            <a:pPr marL="0" indent="0" algn="ctr">
              <a:lnSpc>
                <a:spcPts val="1500"/>
              </a:lnSpc>
              <a:spcBef>
                <a:spcPts val="0"/>
              </a:spcBef>
              <a:buNone/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spcBef>
                <a:spcPts val="0"/>
              </a:spcBef>
              <a:buNone/>
            </a:pPr>
            <a:r>
              <a:rPr lang="it-IT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  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1500"/>
              </a:lnSpc>
              <a:spcBef>
                <a:spcPts val="0"/>
              </a:spcBef>
              <a:buNone/>
            </a:pP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3675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15" y="684045"/>
            <a:ext cx="8325925" cy="1035115"/>
          </a:xfrm>
        </p:spPr>
        <p:txBody>
          <a:bodyPr/>
          <a:lstStyle/>
          <a:p>
            <a:r>
              <a:rPr lang="en-US" noProof="0" dirty="0"/>
              <a:t>Model Checking</a:t>
            </a:r>
          </a:p>
        </p:txBody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  <a:p>
            <a:r>
              <a:rPr lang="en-US" noProof="0" dirty="0"/>
              <a:t>Let S be a finite-state system and P its desired behavior</a:t>
            </a:r>
          </a:p>
          <a:p>
            <a:endParaRPr lang="en-US" noProof="0" dirty="0"/>
          </a:p>
          <a:p>
            <a:pPr lvl="1"/>
            <a:r>
              <a:rPr lang="en-US" noProof="0" dirty="0"/>
              <a:t>S 	</a:t>
            </a:r>
            <a:r>
              <a:rPr lang="en-US" noProof="0" dirty="0">
                <a:sym typeface="Wingdings" panose="05000000000000000000" pitchFamily="2" charset="2"/>
              </a:rPr>
              <a:t></a:t>
            </a:r>
            <a:r>
              <a:rPr lang="en-US" noProof="0" dirty="0"/>
              <a:t>  	labelled state-transition graph M</a:t>
            </a:r>
          </a:p>
          <a:p>
            <a:pPr lvl="1"/>
            <a:r>
              <a:rPr lang="en-US" noProof="0" dirty="0"/>
              <a:t>P</a:t>
            </a:r>
            <a:r>
              <a:rPr lang="en-US" noProof="0" dirty="0">
                <a:sym typeface="Wingdings" panose="05000000000000000000" pitchFamily="2" charset="2"/>
              </a:rPr>
              <a:t> 	  	a temporal logic formula </a:t>
            </a:r>
            <a:r>
              <a:rPr lang="en-US" noProof="0" dirty="0">
                <a:sym typeface="Symbol" panose="05050102010706020507" pitchFamily="18" charset="2"/>
              </a:rPr>
              <a:t></a:t>
            </a:r>
          </a:p>
          <a:p>
            <a:endParaRPr lang="en-US" noProof="0" dirty="0">
              <a:sym typeface="Symbol" panose="05050102010706020507" pitchFamily="18" charset="2"/>
            </a:endParaRPr>
          </a:p>
          <a:p>
            <a:endParaRPr lang="en-US" noProof="0" dirty="0">
              <a:sym typeface="Symbol" panose="05050102010706020507" pitchFamily="18" charset="2"/>
            </a:endParaRPr>
          </a:p>
          <a:p>
            <a:endParaRPr lang="en-US" noProof="0" dirty="0">
              <a:sym typeface="Symbol" panose="05050102010706020507" pitchFamily="18" charset="2"/>
            </a:endParaRPr>
          </a:p>
        </p:txBody>
      </p:sp>
      <p:grpSp>
        <p:nvGrpSpPr>
          <p:cNvPr id="936964" name="Group 4"/>
          <p:cNvGrpSpPr>
            <a:grpSpLocks/>
          </p:cNvGrpSpPr>
          <p:nvPr/>
        </p:nvGrpSpPr>
        <p:grpSpPr bwMode="auto">
          <a:xfrm>
            <a:off x="1557338" y="3916363"/>
            <a:ext cx="2774950" cy="2393950"/>
            <a:chOff x="407" y="1857"/>
            <a:chExt cx="2194" cy="2006"/>
          </a:xfrm>
        </p:grpSpPr>
        <p:sp>
          <p:nvSpPr>
            <p:cNvPr id="8209" name="Text Box 5"/>
            <p:cNvSpPr txBox="1">
              <a:spLocks noChangeArrowheads="1"/>
            </p:cNvSpPr>
            <p:nvPr/>
          </p:nvSpPr>
          <p:spPr bwMode="auto">
            <a:xfrm>
              <a:off x="721" y="2497"/>
              <a:ext cx="1583" cy="8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rtl="1" eaLnBrk="1" hangingPunct="1"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000099"/>
                  </a:solidFill>
                  <a:ea typeface="Times New Roman (Hebrew)"/>
                  <a:cs typeface="Times New Roman (Hebrew)"/>
                </a:rPr>
                <a:t>The system has the required behavior</a:t>
              </a:r>
            </a:p>
          </p:txBody>
        </p:sp>
        <p:sp>
          <p:nvSpPr>
            <p:cNvPr id="8210" name="Freeform 6"/>
            <p:cNvSpPr>
              <a:spLocks/>
            </p:cNvSpPr>
            <p:nvPr/>
          </p:nvSpPr>
          <p:spPr bwMode="auto">
            <a:xfrm>
              <a:off x="1776" y="3504"/>
              <a:ext cx="323" cy="359"/>
            </a:xfrm>
            <a:custGeom>
              <a:avLst/>
              <a:gdLst>
                <a:gd name="T0" fmla="*/ 0 w 323"/>
                <a:gd name="T1" fmla="*/ 0 h 359"/>
                <a:gd name="T2" fmla="*/ 21 w 323"/>
                <a:gd name="T3" fmla="*/ 359 h 359"/>
                <a:gd name="T4" fmla="*/ 323 w 323"/>
                <a:gd name="T5" fmla="*/ 345 h 3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" h="359">
                  <a:moveTo>
                    <a:pt x="0" y="0"/>
                  </a:moveTo>
                  <a:cubicBezTo>
                    <a:pt x="33" y="98"/>
                    <a:pt x="19" y="300"/>
                    <a:pt x="21" y="359"/>
                  </a:cubicBezTo>
                  <a:cubicBezTo>
                    <a:pt x="121" y="354"/>
                    <a:pt x="223" y="345"/>
                    <a:pt x="323" y="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11" name="Freeform 7"/>
            <p:cNvSpPr>
              <a:spLocks/>
            </p:cNvSpPr>
            <p:nvPr/>
          </p:nvSpPr>
          <p:spPr bwMode="auto">
            <a:xfrm>
              <a:off x="1056" y="3408"/>
              <a:ext cx="288" cy="382"/>
            </a:xfrm>
            <a:custGeom>
              <a:avLst/>
              <a:gdLst>
                <a:gd name="T0" fmla="*/ 238 w 288"/>
                <a:gd name="T1" fmla="*/ 0 h 382"/>
                <a:gd name="T2" fmla="*/ 260 w 288"/>
                <a:gd name="T3" fmla="*/ 50 h 382"/>
                <a:gd name="T4" fmla="*/ 267 w 288"/>
                <a:gd name="T5" fmla="*/ 359 h 382"/>
                <a:gd name="T6" fmla="*/ 196 w 288"/>
                <a:gd name="T7" fmla="*/ 352 h 382"/>
                <a:gd name="T8" fmla="*/ 0 w 288"/>
                <a:gd name="T9" fmla="*/ 345 h 3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382">
                  <a:moveTo>
                    <a:pt x="238" y="0"/>
                  </a:moveTo>
                  <a:cubicBezTo>
                    <a:pt x="257" y="19"/>
                    <a:pt x="259" y="15"/>
                    <a:pt x="260" y="50"/>
                  </a:cubicBezTo>
                  <a:cubicBezTo>
                    <a:pt x="264" y="153"/>
                    <a:pt x="288" y="258"/>
                    <a:pt x="267" y="359"/>
                  </a:cubicBezTo>
                  <a:cubicBezTo>
                    <a:pt x="262" y="382"/>
                    <a:pt x="220" y="354"/>
                    <a:pt x="196" y="352"/>
                  </a:cubicBezTo>
                  <a:cubicBezTo>
                    <a:pt x="75" y="344"/>
                    <a:pt x="84" y="345"/>
                    <a:pt x="0" y="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12" name="Freeform 8"/>
            <p:cNvSpPr>
              <a:spLocks/>
            </p:cNvSpPr>
            <p:nvPr/>
          </p:nvSpPr>
          <p:spPr bwMode="auto">
            <a:xfrm>
              <a:off x="407" y="1857"/>
              <a:ext cx="2194" cy="1683"/>
            </a:xfrm>
            <a:custGeom>
              <a:avLst/>
              <a:gdLst>
                <a:gd name="T0" fmla="*/ 1117 w 2194"/>
                <a:gd name="T1" fmla="*/ 131 h 1683"/>
                <a:gd name="T2" fmla="*/ 1012 w 2194"/>
                <a:gd name="T3" fmla="*/ 47 h 1683"/>
                <a:gd name="T4" fmla="*/ 893 w 2194"/>
                <a:gd name="T5" fmla="*/ 11 h 1683"/>
                <a:gd name="T6" fmla="*/ 689 w 2194"/>
                <a:gd name="T7" fmla="*/ 75 h 1683"/>
                <a:gd name="T8" fmla="*/ 661 w 2194"/>
                <a:gd name="T9" fmla="*/ 194 h 1683"/>
                <a:gd name="T10" fmla="*/ 534 w 2194"/>
                <a:gd name="T11" fmla="*/ 159 h 1683"/>
                <a:gd name="T12" fmla="*/ 302 w 2194"/>
                <a:gd name="T13" fmla="*/ 152 h 1683"/>
                <a:gd name="T14" fmla="*/ 239 w 2194"/>
                <a:gd name="T15" fmla="*/ 194 h 1683"/>
                <a:gd name="T16" fmla="*/ 197 w 2194"/>
                <a:gd name="T17" fmla="*/ 229 h 1683"/>
                <a:gd name="T18" fmla="*/ 183 w 2194"/>
                <a:gd name="T19" fmla="*/ 257 h 1683"/>
                <a:gd name="T20" fmla="*/ 169 w 2194"/>
                <a:gd name="T21" fmla="*/ 299 h 1683"/>
                <a:gd name="T22" fmla="*/ 190 w 2194"/>
                <a:gd name="T23" fmla="*/ 461 h 1683"/>
                <a:gd name="T24" fmla="*/ 267 w 2194"/>
                <a:gd name="T25" fmla="*/ 573 h 1683"/>
                <a:gd name="T26" fmla="*/ 64 w 2194"/>
                <a:gd name="T27" fmla="*/ 658 h 1683"/>
                <a:gd name="T28" fmla="*/ 0 w 2194"/>
                <a:gd name="T29" fmla="*/ 791 h 1683"/>
                <a:gd name="T30" fmla="*/ 7 w 2194"/>
                <a:gd name="T31" fmla="*/ 925 h 1683"/>
                <a:gd name="T32" fmla="*/ 260 w 2194"/>
                <a:gd name="T33" fmla="*/ 1058 h 1683"/>
                <a:gd name="T34" fmla="*/ 239 w 2194"/>
                <a:gd name="T35" fmla="*/ 1079 h 1683"/>
                <a:gd name="T36" fmla="*/ 211 w 2194"/>
                <a:gd name="T37" fmla="*/ 1121 h 1683"/>
                <a:gd name="T38" fmla="*/ 190 w 2194"/>
                <a:gd name="T39" fmla="*/ 1178 h 1683"/>
                <a:gd name="T40" fmla="*/ 309 w 2194"/>
                <a:gd name="T41" fmla="*/ 1409 h 1683"/>
                <a:gd name="T42" fmla="*/ 492 w 2194"/>
                <a:gd name="T43" fmla="*/ 1374 h 1683"/>
                <a:gd name="T44" fmla="*/ 513 w 2194"/>
                <a:gd name="T45" fmla="*/ 1557 h 1683"/>
                <a:gd name="T46" fmla="*/ 626 w 2194"/>
                <a:gd name="T47" fmla="*/ 1627 h 1683"/>
                <a:gd name="T48" fmla="*/ 759 w 2194"/>
                <a:gd name="T49" fmla="*/ 1620 h 1683"/>
                <a:gd name="T50" fmla="*/ 893 w 2194"/>
                <a:gd name="T51" fmla="*/ 1564 h 1683"/>
                <a:gd name="T52" fmla="*/ 970 w 2194"/>
                <a:gd name="T53" fmla="*/ 1487 h 1683"/>
                <a:gd name="T54" fmla="*/ 1244 w 2194"/>
                <a:gd name="T55" fmla="*/ 1683 h 1683"/>
                <a:gd name="T56" fmla="*/ 1321 w 2194"/>
                <a:gd name="T57" fmla="*/ 1676 h 1683"/>
                <a:gd name="T58" fmla="*/ 1377 w 2194"/>
                <a:gd name="T59" fmla="*/ 1648 h 1683"/>
                <a:gd name="T60" fmla="*/ 1525 w 2194"/>
                <a:gd name="T61" fmla="*/ 1480 h 1683"/>
                <a:gd name="T62" fmla="*/ 1595 w 2194"/>
                <a:gd name="T63" fmla="*/ 1529 h 1683"/>
                <a:gd name="T64" fmla="*/ 1721 w 2194"/>
                <a:gd name="T65" fmla="*/ 1557 h 1683"/>
                <a:gd name="T66" fmla="*/ 1841 w 2194"/>
                <a:gd name="T67" fmla="*/ 1543 h 1683"/>
                <a:gd name="T68" fmla="*/ 1904 w 2194"/>
                <a:gd name="T69" fmla="*/ 1508 h 1683"/>
                <a:gd name="T70" fmla="*/ 1981 w 2194"/>
                <a:gd name="T71" fmla="*/ 1395 h 1683"/>
                <a:gd name="T72" fmla="*/ 2009 w 2194"/>
                <a:gd name="T73" fmla="*/ 1262 h 1683"/>
                <a:gd name="T74" fmla="*/ 1883 w 2194"/>
                <a:gd name="T75" fmla="*/ 946 h 1683"/>
                <a:gd name="T76" fmla="*/ 1974 w 2194"/>
                <a:gd name="T77" fmla="*/ 911 h 1683"/>
                <a:gd name="T78" fmla="*/ 2073 w 2194"/>
                <a:gd name="T79" fmla="*/ 847 h 1683"/>
                <a:gd name="T80" fmla="*/ 2115 w 2194"/>
                <a:gd name="T81" fmla="*/ 798 h 1683"/>
                <a:gd name="T82" fmla="*/ 2143 w 2194"/>
                <a:gd name="T83" fmla="*/ 756 h 1683"/>
                <a:gd name="T84" fmla="*/ 2164 w 2194"/>
                <a:gd name="T85" fmla="*/ 637 h 1683"/>
                <a:gd name="T86" fmla="*/ 2059 w 2194"/>
                <a:gd name="T87" fmla="*/ 412 h 1683"/>
                <a:gd name="T88" fmla="*/ 1827 w 2194"/>
                <a:gd name="T89" fmla="*/ 299 h 1683"/>
                <a:gd name="T90" fmla="*/ 1749 w 2194"/>
                <a:gd name="T91" fmla="*/ 103 h 1683"/>
                <a:gd name="T92" fmla="*/ 1686 w 2194"/>
                <a:gd name="T93" fmla="*/ 54 h 1683"/>
                <a:gd name="T94" fmla="*/ 1412 w 2194"/>
                <a:gd name="T95" fmla="*/ 75 h 1683"/>
                <a:gd name="T96" fmla="*/ 1335 w 2194"/>
                <a:gd name="T97" fmla="*/ 131 h 1683"/>
                <a:gd name="T98" fmla="*/ 1293 w 2194"/>
                <a:gd name="T99" fmla="*/ 173 h 1683"/>
                <a:gd name="T100" fmla="*/ 1272 w 2194"/>
                <a:gd name="T101" fmla="*/ 194 h 1683"/>
                <a:gd name="T102" fmla="*/ 1265 w 2194"/>
                <a:gd name="T103" fmla="*/ 215 h 1683"/>
                <a:gd name="T104" fmla="*/ 1244 w 2194"/>
                <a:gd name="T105" fmla="*/ 173 h 1683"/>
                <a:gd name="T106" fmla="*/ 1216 w 2194"/>
                <a:gd name="T107" fmla="*/ 131 h 1683"/>
                <a:gd name="T108" fmla="*/ 1202 w 2194"/>
                <a:gd name="T109" fmla="*/ 110 h 1683"/>
                <a:gd name="T110" fmla="*/ 1117 w 2194"/>
                <a:gd name="T111" fmla="*/ 131 h 168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194" h="1683">
                  <a:moveTo>
                    <a:pt x="1117" y="131"/>
                  </a:moveTo>
                  <a:cubicBezTo>
                    <a:pt x="1092" y="94"/>
                    <a:pt x="1055" y="58"/>
                    <a:pt x="1012" y="47"/>
                  </a:cubicBezTo>
                  <a:cubicBezTo>
                    <a:pt x="975" y="22"/>
                    <a:pt x="937" y="18"/>
                    <a:pt x="893" y="11"/>
                  </a:cubicBezTo>
                  <a:cubicBezTo>
                    <a:pt x="786" y="17"/>
                    <a:pt x="745" y="0"/>
                    <a:pt x="689" y="75"/>
                  </a:cubicBezTo>
                  <a:cubicBezTo>
                    <a:pt x="678" y="120"/>
                    <a:pt x="667" y="144"/>
                    <a:pt x="661" y="194"/>
                  </a:cubicBezTo>
                  <a:cubicBezTo>
                    <a:pt x="607" y="176"/>
                    <a:pt x="597" y="166"/>
                    <a:pt x="534" y="159"/>
                  </a:cubicBezTo>
                  <a:cubicBezTo>
                    <a:pt x="450" y="131"/>
                    <a:pt x="422" y="147"/>
                    <a:pt x="302" y="152"/>
                  </a:cubicBezTo>
                  <a:cubicBezTo>
                    <a:pt x="265" y="161"/>
                    <a:pt x="264" y="169"/>
                    <a:pt x="239" y="194"/>
                  </a:cubicBezTo>
                  <a:cubicBezTo>
                    <a:pt x="208" y="225"/>
                    <a:pt x="226" y="189"/>
                    <a:pt x="197" y="229"/>
                  </a:cubicBezTo>
                  <a:cubicBezTo>
                    <a:pt x="191" y="237"/>
                    <a:pt x="187" y="247"/>
                    <a:pt x="183" y="257"/>
                  </a:cubicBezTo>
                  <a:cubicBezTo>
                    <a:pt x="178" y="271"/>
                    <a:pt x="169" y="299"/>
                    <a:pt x="169" y="299"/>
                  </a:cubicBezTo>
                  <a:cubicBezTo>
                    <a:pt x="172" y="339"/>
                    <a:pt x="168" y="418"/>
                    <a:pt x="190" y="461"/>
                  </a:cubicBezTo>
                  <a:cubicBezTo>
                    <a:pt x="211" y="503"/>
                    <a:pt x="252" y="528"/>
                    <a:pt x="267" y="573"/>
                  </a:cubicBezTo>
                  <a:cubicBezTo>
                    <a:pt x="202" y="584"/>
                    <a:pt x="104" y="596"/>
                    <a:pt x="64" y="658"/>
                  </a:cubicBezTo>
                  <a:cubicBezTo>
                    <a:pt x="38" y="699"/>
                    <a:pt x="22" y="748"/>
                    <a:pt x="0" y="791"/>
                  </a:cubicBezTo>
                  <a:cubicBezTo>
                    <a:pt x="2" y="836"/>
                    <a:pt x="2" y="881"/>
                    <a:pt x="7" y="925"/>
                  </a:cubicBezTo>
                  <a:cubicBezTo>
                    <a:pt x="21" y="1043"/>
                    <a:pt x="171" y="1049"/>
                    <a:pt x="260" y="1058"/>
                  </a:cubicBezTo>
                  <a:cubicBezTo>
                    <a:pt x="253" y="1065"/>
                    <a:pt x="245" y="1071"/>
                    <a:pt x="239" y="1079"/>
                  </a:cubicBezTo>
                  <a:cubicBezTo>
                    <a:pt x="229" y="1092"/>
                    <a:pt x="211" y="1121"/>
                    <a:pt x="211" y="1121"/>
                  </a:cubicBezTo>
                  <a:cubicBezTo>
                    <a:pt x="206" y="1141"/>
                    <a:pt x="191" y="1158"/>
                    <a:pt x="190" y="1178"/>
                  </a:cubicBezTo>
                  <a:cubicBezTo>
                    <a:pt x="184" y="1338"/>
                    <a:pt x="172" y="1382"/>
                    <a:pt x="309" y="1409"/>
                  </a:cubicBezTo>
                  <a:cubicBezTo>
                    <a:pt x="389" y="1403"/>
                    <a:pt x="424" y="1397"/>
                    <a:pt x="492" y="1374"/>
                  </a:cubicBezTo>
                  <a:cubicBezTo>
                    <a:pt x="529" y="1466"/>
                    <a:pt x="487" y="1352"/>
                    <a:pt x="513" y="1557"/>
                  </a:cubicBezTo>
                  <a:cubicBezTo>
                    <a:pt x="518" y="1599"/>
                    <a:pt x="594" y="1619"/>
                    <a:pt x="626" y="1627"/>
                  </a:cubicBezTo>
                  <a:cubicBezTo>
                    <a:pt x="670" y="1625"/>
                    <a:pt x="715" y="1625"/>
                    <a:pt x="759" y="1620"/>
                  </a:cubicBezTo>
                  <a:cubicBezTo>
                    <a:pt x="816" y="1614"/>
                    <a:pt x="842" y="1580"/>
                    <a:pt x="893" y="1564"/>
                  </a:cubicBezTo>
                  <a:cubicBezTo>
                    <a:pt x="924" y="1543"/>
                    <a:pt x="949" y="1518"/>
                    <a:pt x="970" y="1487"/>
                  </a:cubicBezTo>
                  <a:cubicBezTo>
                    <a:pt x="1006" y="1632"/>
                    <a:pt x="1121" y="1642"/>
                    <a:pt x="1244" y="1683"/>
                  </a:cubicBezTo>
                  <a:cubicBezTo>
                    <a:pt x="1270" y="1681"/>
                    <a:pt x="1296" y="1681"/>
                    <a:pt x="1321" y="1676"/>
                  </a:cubicBezTo>
                  <a:cubicBezTo>
                    <a:pt x="1352" y="1670"/>
                    <a:pt x="1354" y="1661"/>
                    <a:pt x="1377" y="1648"/>
                  </a:cubicBezTo>
                  <a:cubicBezTo>
                    <a:pt x="1445" y="1609"/>
                    <a:pt x="1500" y="1556"/>
                    <a:pt x="1525" y="1480"/>
                  </a:cubicBezTo>
                  <a:cubicBezTo>
                    <a:pt x="1548" y="1495"/>
                    <a:pt x="1570" y="1518"/>
                    <a:pt x="1595" y="1529"/>
                  </a:cubicBezTo>
                  <a:cubicBezTo>
                    <a:pt x="1635" y="1547"/>
                    <a:pt x="1679" y="1551"/>
                    <a:pt x="1721" y="1557"/>
                  </a:cubicBezTo>
                  <a:cubicBezTo>
                    <a:pt x="1727" y="1556"/>
                    <a:pt x="1825" y="1548"/>
                    <a:pt x="1841" y="1543"/>
                  </a:cubicBezTo>
                  <a:cubicBezTo>
                    <a:pt x="1864" y="1536"/>
                    <a:pt x="1883" y="1519"/>
                    <a:pt x="1904" y="1508"/>
                  </a:cubicBezTo>
                  <a:cubicBezTo>
                    <a:pt x="1933" y="1471"/>
                    <a:pt x="1953" y="1432"/>
                    <a:pt x="1981" y="1395"/>
                  </a:cubicBezTo>
                  <a:cubicBezTo>
                    <a:pt x="1992" y="1351"/>
                    <a:pt x="2002" y="1307"/>
                    <a:pt x="2009" y="1262"/>
                  </a:cubicBezTo>
                  <a:cubicBezTo>
                    <a:pt x="2003" y="1132"/>
                    <a:pt x="2029" y="995"/>
                    <a:pt x="1883" y="946"/>
                  </a:cubicBezTo>
                  <a:cubicBezTo>
                    <a:pt x="1919" y="919"/>
                    <a:pt x="1939" y="929"/>
                    <a:pt x="1974" y="911"/>
                  </a:cubicBezTo>
                  <a:cubicBezTo>
                    <a:pt x="2010" y="893"/>
                    <a:pt x="2034" y="860"/>
                    <a:pt x="2073" y="847"/>
                  </a:cubicBezTo>
                  <a:cubicBezTo>
                    <a:pt x="2116" y="783"/>
                    <a:pt x="2047" y="883"/>
                    <a:pt x="2115" y="798"/>
                  </a:cubicBezTo>
                  <a:cubicBezTo>
                    <a:pt x="2126" y="785"/>
                    <a:pt x="2143" y="756"/>
                    <a:pt x="2143" y="756"/>
                  </a:cubicBezTo>
                  <a:cubicBezTo>
                    <a:pt x="2153" y="717"/>
                    <a:pt x="2156" y="677"/>
                    <a:pt x="2164" y="637"/>
                  </a:cubicBezTo>
                  <a:cubicBezTo>
                    <a:pt x="2157" y="454"/>
                    <a:pt x="2194" y="457"/>
                    <a:pt x="2059" y="412"/>
                  </a:cubicBezTo>
                  <a:cubicBezTo>
                    <a:pt x="1705" y="421"/>
                    <a:pt x="1801" y="486"/>
                    <a:pt x="1827" y="299"/>
                  </a:cubicBezTo>
                  <a:cubicBezTo>
                    <a:pt x="1815" y="231"/>
                    <a:pt x="1801" y="155"/>
                    <a:pt x="1749" y="103"/>
                  </a:cubicBezTo>
                  <a:cubicBezTo>
                    <a:pt x="1730" y="84"/>
                    <a:pt x="1686" y="54"/>
                    <a:pt x="1686" y="54"/>
                  </a:cubicBezTo>
                  <a:cubicBezTo>
                    <a:pt x="1622" y="57"/>
                    <a:pt x="1485" y="48"/>
                    <a:pt x="1412" y="75"/>
                  </a:cubicBezTo>
                  <a:cubicBezTo>
                    <a:pt x="1383" y="86"/>
                    <a:pt x="1358" y="111"/>
                    <a:pt x="1335" y="131"/>
                  </a:cubicBezTo>
                  <a:cubicBezTo>
                    <a:pt x="1320" y="144"/>
                    <a:pt x="1307" y="159"/>
                    <a:pt x="1293" y="173"/>
                  </a:cubicBezTo>
                  <a:cubicBezTo>
                    <a:pt x="1286" y="180"/>
                    <a:pt x="1272" y="194"/>
                    <a:pt x="1272" y="194"/>
                  </a:cubicBezTo>
                  <a:cubicBezTo>
                    <a:pt x="1270" y="201"/>
                    <a:pt x="1272" y="215"/>
                    <a:pt x="1265" y="215"/>
                  </a:cubicBezTo>
                  <a:cubicBezTo>
                    <a:pt x="1255" y="215"/>
                    <a:pt x="1247" y="178"/>
                    <a:pt x="1244" y="173"/>
                  </a:cubicBezTo>
                  <a:cubicBezTo>
                    <a:pt x="1236" y="158"/>
                    <a:pt x="1225" y="145"/>
                    <a:pt x="1216" y="131"/>
                  </a:cubicBezTo>
                  <a:cubicBezTo>
                    <a:pt x="1211" y="124"/>
                    <a:pt x="1202" y="110"/>
                    <a:pt x="1202" y="110"/>
                  </a:cubicBezTo>
                  <a:cubicBezTo>
                    <a:pt x="1088" y="118"/>
                    <a:pt x="1067" y="97"/>
                    <a:pt x="1117" y="131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>
                      <a:alpha val="50195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13" name="Oval 9"/>
            <p:cNvSpPr>
              <a:spLocks noChangeArrowheads="1"/>
            </p:cNvSpPr>
            <p:nvPr/>
          </p:nvSpPr>
          <p:spPr bwMode="auto">
            <a:xfrm>
              <a:off x="1200" y="21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20000"/>
                </a:lnSpc>
                <a:buFont typeface="Wingdings" panose="05000000000000000000" pitchFamily="2" charset="2"/>
                <a:buNone/>
              </a:pPr>
              <a:endParaRPr lang="it-IT" sz="2800" dirty="0">
                <a:solidFill>
                  <a:srgbClr val="006600"/>
                </a:solidFill>
              </a:endParaRPr>
            </a:p>
          </p:txBody>
        </p:sp>
        <p:sp>
          <p:nvSpPr>
            <p:cNvPr id="8214" name="Oval 10"/>
            <p:cNvSpPr>
              <a:spLocks noChangeArrowheads="1"/>
            </p:cNvSpPr>
            <p:nvPr/>
          </p:nvSpPr>
          <p:spPr bwMode="auto">
            <a:xfrm>
              <a:off x="1440" y="21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20000"/>
                </a:lnSpc>
                <a:buFont typeface="Wingdings" panose="05000000000000000000" pitchFamily="2" charset="2"/>
                <a:buNone/>
              </a:pPr>
              <a:endParaRPr lang="it-IT" sz="2800" dirty="0">
                <a:solidFill>
                  <a:srgbClr val="006600"/>
                </a:solidFill>
              </a:endParaRPr>
            </a:p>
          </p:txBody>
        </p:sp>
        <p:sp>
          <p:nvSpPr>
            <p:cNvPr id="8215" name="Freeform 11"/>
            <p:cNvSpPr>
              <a:spLocks/>
            </p:cNvSpPr>
            <p:nvPr/>
          </p:nvSpPr>
          <p:spPr bwMode="auto">
            <a:xfrm>
              <a:off x="1131" y="2332"/>
              <a:ext cx="745" cy="182"/>
            </a:xfrm>
            <a:custGeom>
              <a:avLst/>
              <a:gdLst>
                <a:gd name="T0" fmla="*/ 0 w 745"/>
                <a:gd name="T1" fmla="*/ 49 h 182"/>
                <a:gd name="T2" fmla="*/ 56 w 745"/>
                <a:gd name="T3" fmla="*/ 141 h 182"/>
                <a:gd name="T4" fmla="*/ 140 w 745"/>
                <a:gd name="T5" fmla="*/ 134 h 182"/>
                <a:gd name="T6" fmla="*/ 211 w 745"/>
                <a:gd name="T7" fmla="*/ 176 h 182"/>
                <a:gd name="T8" fmla="*/ 309 w 745"/>
                <a:gd name="T9" fmla="*/ 169 h 182"/>
                <a:gd name="T10" fmla="*/ 421 w 745"/>
                <a:gd name="T11" fmla="*/ 162 h 182"/>
                <a:gd name="T12" fmla="*/ 590 w 745"/>
                <a:gd name="T13" fmla="*/ 169 h 182"/>
                <a:gd name="T14" fmla="*/ 646 w 745"/>
                <a:gd name="T15" fmla="*/ 155 h 182"/>
                <a:gd name="T16" fmla="*/ 688 w 745"/>
                <a:gd name="T17" fmla="*/ 112 h 182"/>
                <a:gd name="T18" fmla="*/ 745 w 745"/>
                <a:gd name="T19" fmla="*/ 0 h 18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45" h="182">
                  <a:moveTo>
                    <a:pt x="0" y="49"/>
                  </a:moveTo>
                  <a:cubicBezTo>
                    <a:pt x="8" y="102"/>
                    <a:pt x="4" y="124"/>
                    <a:pt x="56" y="141"/>
                  </a:cubicBezTo>
                  <a:cubicBezTo>
                    <a:pt x="111" y="123"/>
                    <a:pt x="83" y="125"/>
                    <a:pt x="140" y="134"/>
                  </a:cubicBezTo>
                  <a:cubicBezTo>
                    <a:pt x="196" y="173"/>
                    <a:pt x="171" y="163"/>
                    <a:pt x="211" y="176"/>
                  </a:cubicBezTo>
                  <a:cubicBezTo>
                    <a:pt x="250" y="163"/>
                    <a:pt x="265" y="163"/>
                    <a:pt x="309" y="169"/>
                  </a:cubicBezTo>
                  <a:cubicBezTo>
                    <a:pt x="347" y="182"/>
                    <a:pt x="383" y="171"/>
                    <a:pt x="421" y="162"/>
                  </a:cubicBezTo>
                  <a:cubicBezTo>
                    <a:pt x="490" y="172"/>
                    <a:pt x="513" y="175"/>
                    <a:pt x="590" y="169"/>
                  </a:cubicBezTo>
                  <a:cubicBezTo>
                    <a:pt x="592" y="169"/>
                    <a:pt x="639" y="161"/>
                    <a:pt x="646" y="155"/>
                  </a:cubicBezTo>
                  <a:cubicBezTo>
                    <a:pt x="662" y="143"/>
                    <a:pt x="688" y="112"/>
                    <a:pt x="688" y="112"/>
                  </a:cubicBezTo>
                  <a:cubicBezTo>
                    <a:pt x="700" y="76"/>
                    <a:pt x="715" y="26"/>
                    <a:pt x="745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grpSp>
        <p:nvGrpSpPr>
          <p:cNvPr id="936972" name="Group 12"/>
          <p:cNvGrpSpPr>
            <a:grpSpLocks/>
          </p:cNvGrpSpPr>
          <p:nvPr/>
        </p:nvGrpSpPr>
        <p:grpSpPr bwMode="auto">
          <a:xfrm>
            <a:off x="4841875" y="3879850"/>
            <a:ext cx="2551113" cy="2343150"/>
            <a:chOff x="2725" y="1925"/>
            <a:chExt cx="2088" cy="1963"/>
          </a:xfrm>
        </p:grpSpPr>
        <p:sp>
          <p:nvSpPr>
            <p:cNvPr id="8202" name="Text Box 13"/>
            <p:cNvSpPr txBox="1">
              <a:spLocks noChangeArrowheads="1"/>
            </p:cNvSpPr>
            <p:nvPr/>
          </p:nvSpPr>
          <p:spPr bwMode="auto">
            <a:xfrm>
              <a:off x="2974" y="2688"/>
              <a:ext cx="1489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rtl="1" eaLnBrk="1" hangingPunct="1"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000099"/>
                  </a:solidFill>
                  <a:ea typeface="Times New Roman (Hebrew)"/>
                  <a:cs typeface="Times New Roman (Hebrew)"/>
                </a:rPr>
                <a:t>M satisfies </a:t>
              </a:r>
              <a:r>
                <a:rPr lang="en-US" sz="2000" dirty="0">
                  <a:solidFill>
                    <a:srgbClr val="000099"/>
                  </a:solidFill>
                  <a:ea typeface="Times New Roman (Hebrew)"/>
                  <a:cs typeface="Times New Roman (Hebrew)"/>
                  <a:sym typeface="Symbol" panose="05050102010706020507" pitchFamily="18" charset="2"/>
                </a:rPr>
                <a:t></a:t>
              </a:r>
              <a:endParaRPr lang="en-US" sz="2000" dirty="0">
                <a:solidFill>
                  <a:srgbClr val="000099"/>
                </a:solidFill>
                <a:ea typeface="Times New Roman (Hebrew)"/>
                <a:cs typeface="Times New Roman (Hebrew)"/>
              </a:endParaRPr>
            </a:p>
          </p:txBody>
        </p:sp>
        <p:sp>
          <p:nvSpPr>
            <p:cNvPr id="8203" name="Freeform 14"/>
            <p:cNvSpPr>
              <a:spLocks/>
            </p:cNvSpPr>
            <p:nvPr/>
          </p:nvSpPr>
          <p:spPr bwMode="auto">
            <a:xfrm>
              <a:off x="2725" y="1925"/>
              <a:ext cx="2088" cy="1528"/>
            </a:xfrm>
            <a:custGeom>
              <a:avLst/>
              <a:gdLst>
                <a:gd name="T0" fmla="*/ 1117 w 2088"/>
                <a:gd name="T1" fmla="*/ 77 h 1528"/>
                <a:gd name="T2" fmla="*/ 1005 w 2088"/>
                <a:gd name="T3" fmla="*/ 0 h 1528"/>
                <a:gd name="T4" fmla="*/ 843 w 2088"/>
                <a:gd name="T5" fmla="*/ 35 h 1528"/>
                <a:gd name="T6" fmla="*/ 801 w 2088"/>
                <a:gd name="T7" fmla="*/ 105 h 1528"/>
                <a:gd name="T8" fmla="*/ 759 w 2088"/>
                <a:gd name="T9" fmla="*/ 175 h 1528"/>
                <a:gd name="T10" fmla="*/ 612 w 2088"/>
                <a:gd name="T11" fmla="*/ 126 h 1528"/>
                <a:gd name="T12" fmla="*/ 380 w 2088"/>
                <a:gd name="T13" fmla="*/ 168 h 1528"/>
                <a:gd name="T14" fmla="*/ 324 w 2088"/>
                <a:gd name="T15" fmla="*/ 231 h 1528"/>
                <a:gd name="T16" fmla="*/ 303 w 2088"/>
                <a:gd name="T17" fmla="*/ 288 h 1528"/>
                <a:gd name="T18" fmla="*/ 295 w 2088"/>
                <a:gd name="T19" fmla="*/ 379 h 1528"/>
                <a:gd name="T20" fmla="*/ 190 w 2088"/>
                <a:gd name="T21" fmla="*/ 393 h 1528"/>
                <a:gd name="T22" fmla="*/ 141 w 2088"/>
                <a:gd name="T23" fmla="*/ 421 h 1528"/>
                <a:gd name="T24" fmla="*/ 71 w 2088"/>
                <a:gd name="T25" fmla="*/ 505 h 1528"/>
                <a:gd name="T26" fmla="*/ 57 w 2088"/>
                <a:gd name="T27" fmla="*/ 534 h 1528"/>
                <a:gd name="T28" fmla="*/ 43 w 2088"/>
                <a:gd name="T29" fmla="*/ 576 h 1528"/>
                <a:gd name="T30" fmla="*/ 92 w 2088"/>
                <a:gd name="T31" fmla="*/ 681 h 1528"/>
                <a:gd name="T32" fmla="*/ 22 w 2088"/>
                <a:gd name="T33" fmla="*/ 779 h 1528"/>
                <a:gd name="T34" fmla="*/ 0 w 2088"/>
                <a:gd name="T35" fmla="*/ 857 h 1528"/>
                <a:gd name="T36" fmla="*/ 43 w 2088"/>
                <a:gd name="T37" fmla="*/ 1103 h 1528"/>
                <a:gd name="T38" fmla="*/ 120 w 2088"/>
                <a:gd name="T39" fmla="*/ 1159 h 1528"/>
                <a:gd name="T40" fmla="*/ 162 w 2088"/>
                <a:gd name="T41" fmla="*/ 1173 h 1528"/>
                <a:gd name="T42" fmla="*/ 246 w 2088"/>
                <a:gd name="T43" fmla="*/ 1222 h 1528"/>
                <a:gd name="T44" fmla="*/ 288 w 2088"/>
                <a:gd name="T45" fmla="*/ 1334 h 1528"/>
                <a:gd name="T46" fmla="*/ 338 w 2088"/>
                <a:gd name="T47" fmla="*/ 1383 h 1528"/>
                <a:gd name="T48" fmla="*/ 373 w 2088"/>
                <a:gd name="T49" fmla="*/ 1426 h 1528"/>
                <a:gd name="T50" fmla="*/ 415 w 2088"/>
                <a:gd name="T51" fmla="*/ 1454 h 1528"/>
                <a:gd name="T52" fmla="*/ 548 w 2088"/>
                <a:gd name="T53" fmla="*/ 1510 h 1528"/>
                <a:gd name="T54" fmla="*/ 710 w 2088"/>
                <a:gd name="T55" fmla="*/ 1489 h 1528"/>
                <a:gd name="T56" fmla="*/ 766 w 2088"/>
                <a:gd name="T57" fmla="*/ 1419 h 1528"/>
                <a:gd name="T58" fmla="*/ 794 w 2088"/>
                <a:gd name="T59" fmla="*/ 1376 h 1528"/>
                <a:gd name="T60" fmla="*/ 843 w 2088"/>
                <a:gd name="T61" fmla="*/ 1369 h 1528"/>
                <a:gd name="T62" fmla="*/ 977 w 2088"/>
                <a:gd name="T63" fmla="*/ 1468 h 1528"/>
                <a:gd name="T64" fmla="*/ 1117 w 2088"/>
                <a:gd name="T65" fmla="*/ 1517 h 1528"/>
                <a:gd name="T66" fmla="*/ 1286 w 2088"/>
                <a:gd name="T67" fmla="*/ 1468 h 1528"/>
                <a:gd name="T68" fmla="*/ 1363 w 2088"/>
                <a:gd name="T69" fmla="*/ 1236 h 1528"/>
                <a:gd name="T70" fmla="*/ 1518 w 2088"/>
                <a:gd name="T71" fmla="*/ 1313 h 1528"/>
                <a:gd name="T72" fmla="*/ 1785 w 2088"/>
                <a:gd name="T73" fmla="*/ 1313 h 1528"/>
                <a:gd name="T74" fmla="*/ 1841 w 2088"/>
                <a:gd name="T75" fmla="*/ 1257 h 1528"/>
                <a:gd name="T76" fmla="*/ 1869 w 2088"/>
                <a:gd name="T77" fmla="*/ 1201 h 1528"/>
                <a:gd name="T78" fmla="*/ 1806 w 2088"/>
                <a:gd name="T79" fmla="*/ 955 h 1528"/>
                <a:gd name="T80" fmla="*/ 1848 w 2088"/>
                <a:gd name="T81" fmla="*/ 941 h 1528"/>
                <a:gd name="T82" fmla="*/ 1918 w 2088"/>
                <a:gd name="T83" fmla="*/ 913 h 1528"/>
                <a:gd name="T84" fmla="*/ 2052 w 2088"/>
                <a:gd name="T85" fmla="*/ 744 h 1528"/>
                <a:gd name="T86" fmla="*/ 2009 w 2088"/>
                <a:gd name="T87" fmla="*/ 534 h 1528"/>
                <a:gd name="T88" fmla="*/ 1848 w 2088"/>
                <a:gd name="T89" fmla="*/ 519 h 1528"/>
                <a:gd name="T90" fmla="*/ 1757 w 2088"/>
                <a:gd name="T91" fmla="*/ 555 h 1528"/>
                <a:gd name="T92" fmla="*/ 1778 w 2088"/>
                <a:gd name="T93" fmla="*/ 477 h 1528"/>
                <a:gd name="T94" fmla="*/ 1714 w 2088"/>
                <a:gd name="T95" fmla="*/ 224 h 1528"/>
                <a:gd name="T96" fmla="*/ 1588 w 2088"/>
                <a:gd name="T97" fmla="*/ 231 h 1528"/>
                <a:gd name="T98" fmla="*/ 1440 w 2088"/>
                <a:gd name="T99" fmla="*/ 309 h 1528"/>
                <a:gd name="T100" fmla="*/ 1405 w 2088"/>
                <a:gd name="T101" fmla="*/ 189 h 1528"/>
                <a:gd name="T102" fmla="*/ 1363 w 2088"/>
                <a:gd name="T103" fmla="*/ 98 h 1528"/>
                <a:gd name="T104" fmla="*/ 1321 w 2088"/>
                <a:gd name="T105" fmla="*/ 63 h 1528"/>
                <a:gd name="T106" fmla="*/ 1265 w 2088"/>
                <a:gd name="T107" fmla="*/ 49 h 1528"/>
                <a:gd name="T108" fmla="*/ 1124 w 2088"/>
                <a:gd name="T109" fmla="*/ 70 h 1528"/>
                <a:gd name="T110" fmla="*/ 1117 w 2088"/>
                <a:gd name="T111" fmla="*/ 77 h 152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2088" h="1528">
                  <a:moveTo>
                    <a:pt x="1117" y="77"/>
                  </a:moveTo>
                  <a:cubicBezTo>
                    <a:pt x="1091" y="38"/>
                    <a:pt x="1050" y="11"/>
                    <a:pt x="1005" y="0"/>
                  </a:cubicBezTo>
                  <a:cubicBezTo>
                    <a:pt x="940" y="9"/>
                    <a:pt x="897" y="8"/>
                    <a:pt x="843" y="35"/>
                  </a:cubicBezTo>
                  <a:cubicBezTo>
                    <a:pt x="828" y="58"/>
                    <a:pt x="816" y="82"/>
                    <a:pt x="801" y="105"/>
                  </a:cubicBezTo>
                  <a:cubicBezTo>
                    <a:pt x="793" y="152"/>
                    <a:pt x="805" y="164"/>
                    <a:pt x="759" y="175"/>
                  </a:cubicBezTo>
                  <a:cubicBezTo>
                    <a:pt x="719" y="135"/>
                    <a:pt x="665" y="139"/>
                    <a:pt x="612" y="126"/>
                  </a:cubicBezTo>
                  <a:cubicBezTo>
                    <a:pt x="562" y="131"/>
                    <a:pt x="433" y="124"/>
                    <a:pt x="380" y="168"/>
                  </a:cubicBezTo>
                  <a:cubicBezTo>
                    <a:pt x="355" y="189"/>
                    <a:pt x="351" y="213"/>
                    <a:pt x="324" y="231"/>
                  </a:cubicBezTo>
                  <a:cubicBezTo>
                    <a:pt x="313" y="254"/>
                    <a:pt x="306" y="263"/>
                    <a:pt x="303" y="288"/>
                  </a:cubicBezTo>
                  <a:cubicBezTo>
                    <a:pt x="299" y="318"/>
                    <a:pt x="314" y="355"/>
                    <a:pt x="295" y="379"/>
                  </a:cubicBezTo>
                  <a:cubicBezTo>
                    <a:pt x="273" y="407"/>
                    <a:pt x="225" y="386"/>
                    <a:pt x="190" y="393"/>
                  </a:cubicBezTo>
                  <a:cubicBezTo>
                    <a:pt x="175" y="404"/>
                    <a:pt x="156" y="409"/>
                    <a:pt x="141" y="421"/>
                  </a:cubicBezTo>
                  <a:cubicBezTo>
                    <a:pt x="104" y="450"/>
                    <a:pt x="96" y="468"/>
                    <a:pt x="71" y="505"/>
                  </a:cubicBezTo>
                  <a:cubicBezTo>
                    <a:pt x="65" y="514"/>
                    <a:pt x="61" y="524"/>
                    <a:pt x="57" y="534"/>
                  </a:cubicBezTo>
                  <a:cubicBezTo>
                    <a:pt x="52" y="548"/>
                    <a:pt x="43" y="576"/>
                    <a:pt x="43" y="576"/>
                  </a:cubicBezTo>
                  <a:cubicBezTo>
                    <a:pt x="49" y="632"/>
                    <a:pt x="42" y="656"/>
                    <a:pt x="92" y="681"/>
                  </a:cubicBezTo>
                  <a:cubicBezTo>
                    <a:pt x="82" y="720"/>
                    <a:pt x="51" y="750"/>
                    <a:pt x="22" y="779"/>
                  </a:cubicBezTo>
                  <a:cubicBezTo>
                    <a:pt x="17" y="807"/>
                    <a:pt x="9" y="830"/>
                    <a:pt x="0" y="857"/>
                  </a:cubicBezTo>
                  <a:cubicBezTo>
                    <a:pt x="4" y="934"/>
                    <a:pt x="3" y="1031"/>
                    <a:pt x="43" y="1103"/>
                  </a:cubicBezTo>
                  <a:cubicBezTo>
                    <a:pt x="62" y="1137"/>
                    <a:pt x="80" y="1146"/>
                    <a:pt x="120" y="1159"/>
                  </a:cubicBezTo>
                  <a:cubicBezTo>
                    <a:pt x="134" y="1164"/>
                    <a:pt x="162" y="1173"/>
                    <a:pt x="162" y="1173"/>
                  </a:cubicBezTo>
                  <a:cubicBezTo>
                    <a:pt x="262" y="1163"/>
                    <a:pt x="222" y="1150"/>
                    <a:pt x="246" y="1222"/>
                  </a:cubicBezTo>
                  <a:cubicBezTo>
                    <a:pt x="252" y="1264"/>
                    <a:pt x="259" y="1300"/>
                    <a:pt x="288" y="1334"/>
                  </a:cubicBezTo>
                  <a:cubicBezTo>
                    <a:pt x="303" y="1352"/>
                    <a:pt x="338" y="1383"/>
                    <a:pt x="338" y="1383"/>
                  </a:cubicBezTo>
                  <a:cubicBezTo>
                    <a:pt x="348" y="1415"/>
                    <a:pt x="340" y="1403"/>
                    <a:pt x="373" y="1426"/>
                  </a:cubicBezTo>
                  <a:cubicBezTo>
                    <a:pt x="387" y="1436"/>
                    <a:pt x="415" y="1454"/>
                    <a:pt x="415" y="1454"/>
                  </a:cubicBezTo>
                  <a:cubicBezTo>
                    <a:pt x="443" y="1497"/>
                    <a:pt x="500" y="1504"/>
                    <a:pt x="548" y="1510"/>
                  </a:cubicBezTo>
                  <a:cubicBezTo>
                    <a:pt x="618" y="1507"/>
                    <a:pt x="664" y="1528"/>
                    <a:pt x="710" y="1489"/>
                  </a:cubicBezTo>
                  <a:cubicBezTo>
                    <a:pt x="741" y="1462"/>
                    <a:pt x="742" y="1455"/>
                    <a:pt x="766" y="1419"/>
                  </a:cubicBezTo>
                  <a:cubicBezTo>
                    <a:pt x="775" y="1405"/>
                    <a:pt x="794" y="1376"/>
                    <a:pt x="794" y="1376"/>
                  </a:cubicBezTo>
                  <a:cubicBezTo>
                    <a:pt x="806" y="1330"/>
                    <a:pt x="809" y="1347"/>
                    <a:pt x="843" y="1369"/>
                  </a:cubicBezTo>
                  <a:cubicBezTo>
                    <a:pt x="867" y="1407"/>
                    <a:pt x="932" y="1453"/>
                    <a:pt x="977" y="1468"/>
                  </a:cubicBezTo>
                  <a:cubicBezTo>
                    <a:pt x="1021" y="1501"/>
                    <a:pt x="1064" y="1509"/>
                    <a:pt x="1117" y="1517"/>
                  </a:cubicBezTo>
                  <a:cubicBezTo>
                    <a:pt x="1235" y="1510"/>
                    <a:pt x="1212" y="1517"/>
                    <a:pt x="1286" y="1468"/>
                  </a:cubicBezTo>
                  <a:cubicBezTo>
                    <a:pt x="1341" y="1385"/>
                    <a:pt x="1348" y="1334"/>
                    <a:pt x="1363" y="1236"/>
                  </a:cubicBezTo>
                  <a:cubicBezTo>
                    <a:pt x="1416" y="1263"/>
                    <a:pt x="1458" y="1298"/>
                    <a:pt x="1518" y="1313"/>
                  </a:cubicBezTo>
                  <a:cubicBezTo>
                    <a:pt x="1589" y="1360"/>
                    <a:pt x="1705" y="1326"/>
                    <a:pt x="1785" y="1313"/>
                  </a:cubicBezTo>
                  <a:cubicBezTo>
                    <a:pt x="1804" y="1294"/>
                    <a:pt x="1829" y="1281"/>
                    <a:pt x="1841" y="1257"/>
                  </a:cubicBezTo>
                  <a:cubicBezTo>
                    <a:pt x="1850" y="1238"/>
                    <a:pt x="1869" y="1201"/>
                    <a:pt x="1869" y="1201"/>
                  </a:cubicBezTo>
                  <a:cubicBezTo>
                    <a:pt x="1866" y="1113"/>
                    <a:pt x="1887" y="1009"/>
                    <a:pt x="1806" y="955"/>
                  </a:cubicBezTo>
                  <a:cubicBezTo>
                    <a:pt x="1820" y="950"/>
                    <a:pt x="1834" y="946"/>
                    <a:pt x="1848" y="941"/>
                  </a:cubicBezTo>
                  <a:cubicBezTo>
                    <a:pt x="1872" y="933"/>
                    <a:pt x="1918" y="913"/>
                    <a:pt x="1918" y="913"/>
                  </a:cubicBezTo>
                  <a:cubicBezTo>
                    <a:pt x="1974" y="857"/>
                    <a:pt x="2023" y="818"/>
                    <a:pt x="2052" y="744"/>
                  </a:cubicBezTo>
                  <a:cubicBezTo>
                    <a:pt x="2063" y="668"/>
                    <a:pt x="2088" y="572"/>
                    <a:pt x="2009" y="534"/>
                  </a:cubicBezTo>
                  <a:cubicBezTo>
                    <a:pt x="1972" y="495"/>
                    <a:pt x="1892" y="516"/>
                    <a:pt x="1848" y="519"/>
                  </a:cubicBezTo>
                  <a:cubicBezTo>
                    <a:pt x="1816" y="528"/>
                    <a:pt x="1785" y="536"/>
                    <a:pt x="1757" y="555"/>
                  </a:cubicBezTo>
                  <a:cubicBezTo>
                    <a:pt x="1766" y="529"/>
                    <a:pt x="1778" y="477"/>
                    <a:pt x="1778" y="477"/>
                  </a:cubicBezTo>
                  <a:cubicBezTo>
                    <a:pt x="1773" y="385"/>
                    <a:pt x="1795" y="282"/>
                    <a:pt x="1714" y="224"/>
                  </a:cubicBezTo>
                  <a:cubicBezTo>
                    <a:pt x="1672" y="226"/>
                    <a:pt x="1630" y="227"/>
                    <a:pt x="1588" y="231"/>
                  </a:cubicBezTo>
                  <a:cubicBezTo>
                    <a:pt x="1526" y="237"/>
                    <a:pt x="1489" y="278"/>
                    <a:pt x="1440" y="309"/>
                  </a:cubicBezTo>
                  <a:cubicBezTo>
                    <a:pt x="1415" y="272"/>
                    <a:pt x="1420" y="229"/>
                    <a:pt x="1405" y="189"/>
                  </a:cubicBezTo>
                  <a:cubicBezTo>
                    <a:pt x="1394" y="161"/>
                    <a:pt x="1379" y="123"/>
                    <a:pt x="1363" y="98"/>
                  </a:cubicBezTo>
                  <a:cubicBezTo>
                    <a:pt x="1357" y="89"/>
                    <a:pt x="1332" y="67"/>
                    <a:pt x="1321" y="63"/>
                  </a:cubicBezTo>
                  <a:cubicBezTo>
                    <a:pt x="1303" y="56"/>
                    <a:pt x="1265" y="49"/>
                    <a:pt x="1265" y="49"/>
                  </a:cubicBezTo>
                  <a:cubicBezTo>
                    <a:pt x="1217" y="54"/>
                    <a:pt x="1171" y="58"/>
                    <a:pt x="1124" y="70"/>
                  </a:cubicBezTo>
                  <a:cubicBezTo>
                    <a:pt x="1072" y="122"/>
                    <a:pt x="1113" y="81"/>
                    <a:pt x="1117" y="77"/>
                  </a:cubicBez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04" name="Oval 15"/>
            <p:cNvSpPr>
              <a:spLocks noChangeArrowheads="1"/>
            </p:cNvSpPr>
            <p:nvPr/>
          </p:nvSpPr>
          <p:spPr bwMode="auto">
            <a:xfrm>
              <a:off x="3888" y="21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20000"/>
                </a:lnSpc>
                <a:buFont typeface="Wingdings" panose="05000000000000000000" pitchFamily="2" charset="2"/>
                <a:buNone/>
              </a:pPr>
              <a:endParaRPr lang="it-IT" sz="2800" dirty="0">
                <a:solidFill>
                  <a:srgbClr val="006600"/>
                </a:solidFill>
              </a:endParaRPr>
            </a:p>
          </p:txBody>
        </p:sp>
        <p:sp>
          <p:nvSpPr>
            <p:cNvPr id="8205" name="Oval 16"/>
            <p:cNvSpPr>
              <a:spLocks noChangeArrowheads="1"/>
            </p:cNvSpPr>
            <p:nvPr/>
          </p:nvSpPr>
          <p:spPr bwMode="auto">
            <a:xfrm>
              <a:off x="3600" y="21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20000"/>
                </a:lnSpc>
                <a:buFont typeface="Wingdings" panose="05000000000000000000" pitchFamily="2" charset="2"/>
                <a:buNone/>
              </a:pPr>
              <a:endParaRPr lang="it-IT" sz="2800" dirty="0">
                <a:solidFill>
                  <a:srgbClr val="006600"/>
                </a:solidFill>
              </a:endParaRPr>
            </a:p>
          </p:txBody>
        </p:sp>
        <p:sp>
          <p:nvSpPr>
            <p:cNvPr id="8206" name="Freeform 17"/>
            <p:cNvSpPr>
              <a:spLocks/>
            </p:cNvSpPr>
            <p:nvPr/>
          </p:nvSpPr>
          <p:spPr bwMode="auto">
            <a:xfrm>
              <a:off x="3312" y="2352"/>
              <a:ext cx="912" cy="336"/>
            </a:xfrm>
            <a:custGeom>
              <a:avLst/>
              <a:gdLst>
                <a:gd name="T0" fmla="*/ 0 w 948"/>
                <a:gd name="T1" fmla="*/ 106 h 295"/>
                <a:gd name="T2" fmla="*/ 112 w 948"/>
                <a:gd name="T3" fmla="*/ 577 h 295"/>
                <a:gd name="T4" fmla="*/ 188 w 948"/>
                <a:gd name="T5" fmla="*/ 541 h 295"/>
                <a:gd name="T6" fmla="*/ 272 w 948"/>
                <a:gd name="T7" fmla="*/ 680 h 295"/>
                <a:gd name="T8" fmla="*/ 321 w 948"/>
                <a:gd name="T9" fmla="*/ 663 h 295"/>
                <a:gd name="T10" fmla="*/ 353 w 948"/>
                <a:gd name="T11" fmla="*/ 629 h 295"/>
                <a:gd name="T12" fmla="*/ 418 w 948"/>
                <a:gd name="T13" fmla="*/ 735 h 295"/>
                <a:gd name="T14" fmla="*/ 504 w 948"/>
                <a:gd name="T15" fmla="*/ 699 h 295"/>
                <a:gd name="T16" fmla="*/ 573 w 948"/>
                <a:gd name="T17" fmla="*/ 577 h 295"/>
                <a:gd name="T18" fmla="*/ 598 w 948"/>
                <a:gd name="T19" fmla="*/ 487 h 295"/>
                <a:gd name="T20" fmla="*/ 680 w 948"/>
                <a:gd name="T21" fmla="*/ 208 h 295"/>
                <a:gd name="T22" fmla="*/ 713 w 948"/>
                <a:gd name="T23" fmla="*/ 52 h 295"/>
                <a:gd name="T24" fmla="*/ 722 w 948"/>
                <a:gd name="T25" fmla="*/ 0 h 29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948" h="295">
                  <a:moveTo>
                    <a:pt x="0" y="42"/>
                  </a:moveTo>
                  <a:cubicBezTo>
                    <a:pt x="45" y="110"/>
                    <a:pt x="60" y="203"/>
                    <a:pt x="147" y="232"/>
                  </a:cubicBezTo>
                  <a:cubicBezTo>
                    <a:pt x="180" y="228"/>
                    <a:pt x="213" y="215"/>
                    <a:pt x="246" y="218"/>
                  </a:cubicBezTo>
                  <a:cubicBezTo>
                    <a:pt x="293" y="222"/>
                    <a:pt x="317" y="260"/>
                    <a:pt x="358" y="274"/>
                  </a:cubicBezTo>
                  <a:cubicBezTo>
                    <a:pt x="379" y="272"/>
                    <a:pt x="400" y="271"/>
                    <a:pt x="421" y="267"/>
                  </a:cubicBezTo>
                  <a:cubicBezTo>
                    <a:pt x="435" y="264"/>
                    <a:pt x="463" y="253"/>
                    <a:pt x="463" y="253"/>
                  </a:cubicBezTo>
                  <a:cubicBezTo>
                    <a:pt x="492" y="263"/>
                    <a:pt x="522" y="278"/>
                    <a:pt x="548" y="295"/>
                  </a:cubicBezTo>
                  <a:cubicBezTo>
                    <a:pt x="556" y="294"/>
                    <a:pt x="637" y="290"/>
                    <a:pt x="660" y="281"/>
                  </a:cubicBezTo>
                  <a:cubicBezTo>
                    <a:pt x="692" y="269"/>
                    <a:pt x="718" y="243"/>
                    <a:pt x="751" y="232"/>
                  </a:cubicBezTo>
                  <a:cubicBezTo>
                    <a:pt x="782" y="186"/>
                    <a:pt x="746" y="234"/>
                    <a:pt x="787" y="197"/>
                  </a:cubicBezTo>
                  <a:cubicBezTo>
                    <a:pt x="824" y="164"/>
                    <a:pt x="861" y="122"/>
                    <a:pt x="892" y="84"/>
                  </a:cubicBezTo>
                  <a:cubicBezTo>
                    <a:pt x="892" y="84"/>
                    <a:pt x="927" y="32"/>
                    <a:pt x="934" y="21"/>
                  </a:cubicBezTo>
                  <a:cubicBezTo>
                    <a:pt x="939" y="14"/>
                    <a:pt x="948" y="0"/>
                    <a:pt x="948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07" name="Freeform 18"/>
            <p:cNvSpPr>
              <a:spLocks/>
            </p:cNvSpPr>
            <p:nvPr/>
          </p:nvSpPr>
          <p:spPr bwMode="auto">
            <a:xfrm>
              <a:off x="3888" y="3456"/>
              <a:ext cx="288" cy="384"/>
            </a:xfrm>
            <a:custGeom>
              <a:avLst/>
              <a:gdLst>
                <a:gd name="T0" fmla="*/ 0 w 323"/>
                <a:gd name="T1" fmla="*/ 0 h 359"/>
                <a:gd name="T2" fmla="*/ 10 w 323"/>
                <a:gd name="T3" fmla="*/ 577 h 359"/>
                <a:gd name="T4" fmla="*/ 144 w 323"/>
                <a:gd name="T5" fmla="*/ 553 h 35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" h="359">
                  <a:moveTo>
                    <a:pt x="0" y="0"/>
                  </a:moveTo>
                  <a:cubicBezTo>
                    <a:pt x="33" y="98"/>
                    <a:pt x="19" y="300"/>
                    <a:pt x="21" y="359"/>
                  </a:cubicBezTo>
                  <a:cubicBezTo>
                    <a:pt x="121" y="354"/>
                    <a:pt x="223" y="345"/>
                    <a:pt x="323" y="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  <p:sp>
          <p:nvSpPr>
            <p:cNvPr id="8208" name="Freeform 19"/>
            <p:cNvSpPr>
              <a:spLocks/>
            </p:cNvSpPr>
            <p:nvPr/>
          </p:nvSpPr>
          <p:spPr bwMode="auto">
            <a:xfrm>
              <a:off x="3264" y="3360"/>
              <a:ext cx="240" cy="528"/>
            </a:xfrm>
            <a:custGeom>
              <a:avLst/>
              <a:gdLst>
                <a:gd name="T0" fmla="*/ 67 w 288"/>
                <a:gd name="T1" fmla="*/ 0 h 382"/>
                <a:gd name="T2" fmla="*/ 73 w 288"/>
                <a:gd name="T3" fmla="*/ 478 h 382"/>
                <a:gd name="T4" fmla="*/ 75 w 288"/>
                <a:gd name="T5" fmla="*/ 3460 h 382"/>
                <a:gd name="T6" fmla="*/ 54 w 288"/>
                <a:gd name="T7" fmla="*/ 3393 h 382"/>
                <a:gd name="T8" fmla="*/ 0 w 288"/>
                <a:gd name="T9" fmla="*/ 3324 h 3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88" h="382">
                  <a:moveTo>
                    <a:pt x="238" y="0"/>
                  </a:moveTo>
                  <a:cubicBezTo>
                    <a:pt x="257" y="19"/>
                    <a:pt x="259" y="15"/>
                    <a:pt x="260" y="50"/>
                  </a:cubicBezTo>
                  <a:cubicBezTo>
                    <a:pt x="264" y="153"/>
                    <a:pt x="288" y="258"/>
                    <a:pt x="267" y="359"/>
                  </a:cubicBezTo>
                  <a:cubicBezTo>
                    <a:pt x="262" y="382"/>
                    <a:pt x="220" y="354"/>
                    <a:pt x="196" y="352"/>
                  </a:cubicBezTo>
                  <a:cubicBezTo>
                    <a:pt x="75" y="344"/>
                    <a:pt x="84" y="345"/>
                    <a:pt x="0" y="345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 dirty="0"/>
            </a:p>
          </p:txBody>
        </p:sp>
      </p:grpSp>
      <p:grpSp>
        <p:nvGrpSpPr>
          <p:cNvPr id="936983" name="Group 23"/>
          <p:cNvGrpSpPr>
            <a:grpSpLocks/>
          </p:cNvGrpSpPr>
          <p:nvPr/>
        </p:nvGrpSpPr>
        <p:grpSpPr bwMode="auto">
          <a:xfrm>
            <a:off x="267264" y="934246"/>
            <a:ext cx="8228013" cy="4299869"/>
            <a:chOff x="577" y="462"/>
            <a:chExt cx="4656" cy="2424"/>
          </a:xfrm>
        </p:grpSpPr>
        <p:pic>
          <p:nvPicPr>
            <p:cNvPr id="8200" name="Picture 24" descr="verification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8" y="462"/>
              <a:ext cx="3620" cy="2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1" name="Text Box 25"/>
            <p:cNvSpPr txBox="1">
              <a:spLocks noChangeArrowheads="1"/>
            </p:cNvSpPr>
            <p:nvPr/>
          </p:nvSpPr>
          <p:spPr bwMode="auto">
            <a:xfrm>
              <a:off x="577" y="2628"/>
              <a:ext cx="4656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 rtl="1" eaLnBrk="1" hangingPunct="1">
                <a:spcBef>
                  <a:spcPct val="50000"/>
                </a:spcBef>
                <a:buFontTx/>
                <a:buNone/>
              </a:pPr>
              <a:r>
                <a:rPr lang="en-US" u="sng" dirty="0">
                  <a:solidFill>
                    <a:schemeClr val="accent2"/>
                  </a:solidFill>
                  <a:ea typeface="Times New Roman (Hebrew)"/>
                  <a:cs typeface="Times New Roman (Hebrew)"/>
                </a:rPr>
                <a:t>Is the system correct?</a:t>
              </a:r>
            </a:p>
          </p:txBody>
        </p:sp>
      </p:grpSp>
      <p:sp>
        <p:nvSpPr>
          <p:cNvPr id="23" name="Rectangle 8">
            <a:extLst>
              <a:ext uri="{FF2B5EF4-FFF2-40B4-BE49-F238E27FC236}">
                <a16:creationId xmlns:a16="http://schemas.microsoft.com/office/drawing/2014/main" id="{DC265F89-7B10-620B-95D6-0AA78064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25" y="153988"/>
            <a:ext cx="733800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Formal Verification 1.0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68EA61-DD71-1ECF-C283-E1CDFDE473DE}"/>
              </a:ext>
            </a:extLst>
          </p:cNvPr>
          <p:cNvSpPr txBox="1"/>
          <p:nvPr/>
        </p:nvSpPr>
        <p:spPr>
          <a:xfrm>
            <a:off x="7634530" y="6247923"/>
            <a:ext cx="1371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3399"/>
                </a:solidFill>
                <a:latin typeface="Times New Roman" panose="02020603050405020304" pitchFamily="18" charset="0"/>
              </a:rPr>
              <a:t>* </a:t>
            </a:r>
            <a:r>
              <a:rPr lang="it-IT" sz="1200" dirty="0" err="1">
                <a:solidFill>
                  <a:srgbClr val="003399"/>
                </a:solidFill>
                <a:latin typeface="Times New Roman" panose="02020603050405020304" pitchFamily="18" charset="0"/>
              </a:rPr>
              <a:t>Courtesy</a:t>
            </a:r>
            <a:r>
              <a:rPr lang="it-IT" sz="1200" dirty="0">
                <a:solidFill>
                  <a:srgbClr val="003399"/>
                </a:solidFill>
                <a:latin typeface="Times New Roman" panose="02020603050405020304" pitchFamily="18" charset="0"/>
              </a:rPr>
              <a:t> of Orna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8148E-6 L 0.36545 -0.3106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936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64" y="-1553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936983"/>
                                        </p:tgtEl>
                                      </p:cBhvr>
                                      <p:by x="44000" y="44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3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6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6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6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6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9400"/>
            <a:ext cx="7772400" cy="973138"/>
          </a:xfrm>
        </p:spPr>
        <p:txBody>
          <a:bodyPr/>
          <a:lstStyle/>
          <a:p>
            <a:r>
              <a:rPr lang="en-US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Classes of Models [2001]  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42988"/>
            <a:ext cx="8101012" cy="5446712"/>
          </a:xfrm>
        </p:spPr>
        <p:txBody>
          <a:bodyPr/>
          <a:lstStyle/>
          <a:p>
            <a:r>
              <a:rPr lang="en-US" sz="2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Systems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is fully characterized by system state </a:t>
            </a:r>
          </a:p>
          <a:p>
            <a:r>
              <a:rPr lang="en-US" sz="20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Systems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noProof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 depends on the interaction with the environment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System Model: Labelled State-Transition Graph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solution for Open Finite-State Systems: Module Checking  [Kupferman, Vardi, Wolper 1996-2001</a:t>
            </a:r>
            <a:r>
              <a:rPr lang="en-US" sz="2000" dirty="0"/>
              <a:t>]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  <p:grpSp>
        <p:nvGrpSpPr>
          <p:cNvPr id="907268" name="Group 4"/>
          <p:cNvGrpSpPr>
            <a:grpSpLocks/>
          </p:cNvGrpSpPr>
          <p:nvPr/>
        </p:nvGrpSpPr>
        <p:grpSpPr bwMode="auto">
          <a:xfrm>
            <a:off x="1973823" y="2473466"/>
            <a:ext cx="4365625" cy="4246562"/>
            <a:chOff x="1368" y="768"/>
            <a:chExt cx="2655" cy="3333"/>
          </a:xfrm>
        </p:grpSpPr>
        <p:pic>
          <p:nvPicPr>
            <p:cNvPr id="9224" name="Picture 5" descr="go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8" y="768"/>
              <a:ext cx="2655" cy="3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5" name="Text Box 6"/>
            <p:cNvSpPr txBox="1">
              <a:spLocks noChangeArrowheads="1"/>
            </p:cNvSpPr>
            <p:nvPr/>
          </p:nvSpPr>
          <p:spPr bwMode="auto">
            <a:xfrm>
              <a:off x="2064" y="3743"/>
              <a:ext cx="1151" cy="3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rtl="1" eaLnBrk="1" hangingPunct="1">
                <a:spcBef>
                  <a:spcPct val="50000"/>
                </a:spcBef>
                <a:buFontTx/>
                <a:buNone/>
              </a:pPr>
              <a:endParaRPr lang="it-IT" dirty="0">
                <a:solidFill>
                  <a:schemeClr val="tx1"/>
                </a:solidFill>
                <a:ea typeface="Times New Roman (Hebrew)"/>
                <a:cs typeface="Times New Roman (Hebrew)"/>
              </a:endParaRPr>
            </a:p>
          </p:txBody>
        </p:sp>
        <p:sp>
          <p:nvSpPr>
            <p:cNvPr id="9226" name="Rectangle 7"/>
            <p:cNvSpPr>
              <a:spLocks noChangeArrowheads="1"/>
            </p:cNvSpPr>
            <p:nvPr/>
          </p:nvSpPr>
          <p:spPr bwMode="auto">
            <a:xfrm>
              <a:off x="2064" y="3792"/>
              <a:ext cx="1200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q"/>
                <a:defRPr sz="2400">
                  <a:solidFill>
                    <a:srgbClr val="003399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u"/>
                <a:defRPr sz="2000">
                  <a:solidFill>
                    <a:schemeClr val="accent2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Wingdings" panose="05000000000000000000" pitchFamily="2" charset="2"/>
                <a:buChar char="v"/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20000"/>
                </a:lnSpc>
                <a:buFont typeface="Wingdings" panose="05000000000000000000" pitchFamily="2" charset="2"/>
                <a:buNone/>
              </a:pPr>
              <a:endParaRPr lang="it-IT" sz="2800" dirty="0">
                <a:solidFill>
                  <a:srgbClr val="006600"/>
                </a:solidFill>
              </a:endParaRPr>
            </a:p>
          </p:txBody>
        </p:sp>
      </p:grpSp>
      <p:sp>
        <p:nvSpPr>
          <p:cNvPr id="907275" name="Freeform 11"/>
          <p:cNvSpPr>
            <a:spLocks/>
          </p:cNvSpPr>
          <p:nvPr/>
        </p:nvSpPr>
        <p:spPr bwMode="auto">
          <a:xfrm>
            <a:off x="3221850" y="5060950"/>
            <a:ext cx="3690422" cy="45719"/>
          </a:xfrm>
          <a:custGeom>
            <a:avLst/>
            <a:gdLst>
              <a:gd name="T0" fmla="*/ 0 w 2728"/>
              <a:gd name="T1" fmla="*/ 0 h 49"/>
              <a:gd name="T2" fmla="*/ 2147483646 w 2728"/>
              <a:gd name="T3" fmla="*/ 2147483646 h 49"/>
              <a:gd name="T4" fmla="*/ 2147483646 w 2728"/>
              <a:gd name="T5" fmla="*/ 2147483646 h 49"/>
              <a:gd name="T6" fmla="*/ 2147483646 w 2728"/>
              <a:gd name="T7" fmla="*/ 2147483646 h 49"/>
              <a:gd name="T8" fmla="*/ 2147483646 w 2728"/>
              <a:gd name="T9" fmla="*/ 2147483646 h 4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8" h="49">
                <a:moveTo>
                  <a:pt x="0" y="0"/>
                </a:moveTo>
                <a:cubicBezTo>
                  <a:pt x="198" y="49"/>
                  <a:pt x="18" y="6"/>
                  <a:pt x="571" y="10"/>
                </a:cubicBezTo>
                <a:cubicBezTo>
                  <a:pt x="877" y="12"/>
                  <a:pt x="1184" y="13"/>
                  <a:pt x="1490" y="15"/>
                </a:cubicBezTo>
                <a:cubicBezTo>
                  <a:pt x="1784" y="37"/>
                  <a:pt x="2079" y="36"/>
                  <a:pt x="2374" y="30"/>
                </a:cubicBezTo>
                <a:cubicBezTo>
                  <a:pt x="2491" y="20"/>
                  <a:pt x="2610" y="10"/>
                  <a:pt x="2728" y="10"/>
                </a:cubicBezTo>
              </a:path>
            </a:pathLst>
          </a:custGeom>
          <a:noFill/>
          <a:ln w="31750" cap="flat" cmpd="sng">
            <a:solidFill>
              <a:srgbClr val="993366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195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it-IT" dirty="0"/>
          </a:p>
        </p:txBody>
      </p:sp>
      <p:sp>
        <p:nvSpPr>
          <p:cNvPr id="907276" name="AutoShape 12"/>
          <p:cNvSpPr>
            <a:spLocks noChangeArrowheads="1"/>
          </p:cNvSpPr>
          <p:nvPr/>
        </p:nvSpPr>
        <p:spPr bwMode="auto">
          <a:xfrm>
            <a:off x="466725" y="2725738"/>
            <a:ext cx="2384425" cy="1169987"/>
          </a:xfrm>
          <a:prstGeom prst="cloudCallout">
            <a:avLst>
              <a:gd name="adj1" fmla="val 51796"/>
              <a:gd name="adj2" fmla="val 110245"/>
            </a:avLst>
          </a:prstGeom>
          <a:noFill/>
          <a:ln w="317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it-IT" sz="1600" b="1" dirty="0" err="1"/>
              <a:t>It</a:t>
            </a:r>
            <a:r>
              <a:rPr lang="it-IT" sz="1600" b="1" dirty="0"/>
              <a:t> must be “</a:t>
            </a:r>
            <a:r>
              <a:rPr lang="it-IT" sz="1600" b="1" dirty="0" err="1"/>
              <a:t>reactive</a:t>
            </a:r>
            <a:r>
              <a:rPr lang="it-IT" sz="1600" b="1" dirty="0"/>
              <a:t>”</a:t>
            </a: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42FF350B-AC3F-FD29-FB8F-B1F1C4C7B040}"/>
              </a:ext>
            </a:extLst>
          </p:cNvPr>
          <p:cNvGrpSpPr/>
          <p:nvPr/>
        </p:nvGrpSpPr>
        <p:grpSpPr>
          <a:xfrm>
            <a:off x="3544874" y="4014065"/>
            <a:ext cx="3080986" cy="1169988"/>
            <a:chOff x="3727820" y="4710397"/>
            <a:chExt cx="3080986" cy="1169988"/>
          </a:xfrm>
        </p:grpSpPr>
        <p:sp>
          <p:nvSpPr>
            <p:cNvPr id="2" name="CasellaDiTesto 1">
              <a:extLst>
                <a:ext uri="{FF2B5EF4-FFF2-40B4-BE49-F238E27FC236}">
                  <a16:creationId xmlns:a16="http://schemas.microsoft.com/office/drawing/2014/main" id="{1882155D-C7F8-A308-366C-DE93CC472C1A}"/>
                </a:ext>
              </a:extLst>
            </p:cNvPr>
            <p:cNvSpPr txBox="1"/>
            <p:nvPr/>
          </p:nvSpPr>
          <p:spPr>
            <a:xfrm rot="20445990">
              <a:off x="3727820" y="4730026"/>
              <a:ext cx="30809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Formal</a:t>
              </a:r>
              <a:r>
                <a:rPr lang="it-IT" b="1" dirty="0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 </a:t>
              </a:r>
              <a:r>
                <a:rPr lang="it-IT" b="1" dirty="0" err="1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Verification</a:t>
              </a:r>
              <a:r>
                <a:rPr lang="it-IT" b="1" dirty="0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 2.0!</a:t>
              </a:r>
            </a:p>
          </p:txBody>
        </p:sp>
        <p:sp>
          <p:nvSpPr>
            <p:cNvPr id="3" name="Rettangolo con angoli arrotondati 2">
              <a:extLst>
                <a:ext uri="{FF2B5EF4-FFF2-40B4-BE49-F238E27FC236}">
                  <a16:creationId xmlns:a16="http://schemas.microsoft.com/office/drawing/2014/main" id="{A7C48D5D-7387-403F-DB91-F5C1BBDDBABB}"/>
                </a:ext>
              </a:extLst>
            </p:cNvPr>
            <p:cNvSpPr/>
            <p:nvPr/>
          </p:nvSpPr>
          <p:spPr bwMode="auto">
            <a:xfrm rot="20445990">
              <a:off x="3822712" y="4775745"/>
              <a:ext cx="2855953" cy="908388"/>
            </a:xfrm>
            <a:prstGeom prst="roundRect">
              <a:avLst/>
            </a:prstGeom>
            <a:noFill/>
            <a:ln w="3175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0" fontAlgn="base" latinLnBrk="0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it-IT" sz="28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mic Sans MS" pitchFamily="66" charset="0"/>
              </a:endParaRPr>
            </a:p>
          </p:txBody>
        </p:sp>
        <p:pic>
          <p:nvPicPr>
            <p:cNvPr id="12" name="Picture 9" descr="stamp-effects3">
              <a:extLst>
                <a:ext uri="{FF2B5EF4-FFF2-40B4-BE49-F238E27FC236}">
                  <a16:creationId xmlns:a16="http://schemas.microsoft.com/office/drawing/2014/main" id="{E17E30D1-2A59-C29C-3DBE-D8B2F91ED9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45990">
              <a:off x="3772940" y="4710397"/>
              <a:ext cx="2905725" cy="116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0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0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0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0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fill="hold"/>
                                        <p:tgtEl>
                                          <p:spTgt spid="90726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-0.00243 -0.14328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907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0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0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07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75" grpId="0" animBg="1"/>
      <p:bldP spid="9072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84" descr=" 1031252"/>
          <p:cNvSpPr>
            <a:spLocks noChangeArrowheads="1"/>
          </p:cNvSpPr>
          <p:nvPr/>
        </p:nvSpPr>
        <p:spPr bwMode="auto">
          <a:xfrm>
            <a:off x="791580" y="5365867"/>
            <a:ext cx="1401763" cy="719138"/>
          </a:xfrm>
          <a:prstGeom prst="wedgeRectCallout">
            <a:avLst>
              <a:gd name="adj1" fmla="val 7079"/>
              <a:gd name="adj2" fmla="val -145583"/>
            </a:avLst>
          </a:prstGeom>
          <a:noFill/>
          <a:ln w="3175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it-IT" sz="2000" dirty="0">
                <a:solidFill>
                  <a:srgbClr val="006600"/>
                </a:solidFill>
              </a:rPr>
              <a:t>Open 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it-IT" sz="2000" dirty="0">
                <a:solidFill>
                  <a:srgbClr val="006600"/>
                </a:solidFill>
              </a:rPr>
              <a:t>system</a:t>
            </a:r>
          </a:p>
        </p:txBody>
      </p:sp>
      <p:pic>
        <p:nvPicPr>
          <p:cNvPr id="1031170" name="Picture 2" descr=" 10311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" r="5888" b="14699"/>
          <a:stretch>
            <a:fillRect/>
          </a:stretch>
        </p:blipFill>
        <p:spPr bwMode="auto">
          <a:xfrm>
            <a:off x="2539418" y="4643555"/>
            <a:ext cx="13589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3" descr=" 16389"/>
          <p:cNvSpPr>
            <a:spLocks noGrp="1" noChangeArrowheads="1"/>
          </p:cNvSpPr>
          <p:nvPr>
            <p:ph type="title"/>
          </p:nvPr>
        </p:nvSpPr>
        <p:spPr>
          <a:xfrm>
            <a:off x="251521" y="87347"/>
            <a:ext cx="8700392" cy="735239"/>
          </a:xfrm>
        </p:spPr>
        <p:txBody>
          <a:bodyPr/>
          <a:lstStyle/>
          <a:p>
            <a:r>
              <a:rPr lang="en-US" sz="3200" dirty="0"/>
              <a:t>Module checking</a:t>
            </a:r>
          </a:p>
        </p:txBody>
      </p:sp>
      <p:sp>
        <p:nvSpPr>
          <p:cNvPr id="1031172" name="Rectangle 4" descr=" 1031172"/>
          <p:cNvSpPr>
            <a:spLocks noGrp="1" noChangeArrowheads="1"/>
          </p:cNvSpPr>
          <p:nvPr>
            <p:ph type="body" idx="1"/>
          </p:nvPr>
        </p:nvSpPr>
        <p:spPr>
          <a:xfrm>
            <a:off x="176213" y="833350"/>
            <a:ext cx="8775700" cy="5489575"/>
          </a:xfrm>
        </p:spPr>
        <p:txBody>
          <a:bodyPr/>
          <a:lstStyle/>
          <a:p>
            <a:pPr marL="0" lvl="0" indent="0">
              <a:lnSpc>
                <a:spcPct val="95000"/>
              </a:lnSpc>
              <a:spcBef>
                <a:spcPct val="100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he-IL" sz="1800" dirty="0">
                <a:latin typeface="Times New Roman"/>
                <a:cs typeface="Times New Roman" panose="02020603050405020304" pitchFamily="18" charset="0"/>
              </a:rPr>
              <a:t> Module </a:t>
            </a:r>
            <a:r>
              <a:rPr lang="en-US" altLang="he-IL" sz="1800" b="1" dirty="0">
                <a:latin typeface="Times New Roman"/>
                <a:cs typeface="Times New Roman" panose="02020603050405020304" pitchFamily="18" charset="0"/>
              </a:rPr>
              <a:t>M</a:t>
            </a:r>
            <a:r>
              <a:rPr lang="en-US" altLang="he-IL" sz="1800" dirty="0">
                <a:latin typeface="Times New Roman"/>
                <a:cs typeface="Times New Roman" panose="02020603050405020304" pitchFamily="18" charset="0"/>
              </a:rPr>
              <a:t>: </a:t>
            </a:r>
            <a:r>
              <a:rPr lang="en-US" altLang="he-IL" sz="1800" dirty="0" err="1">
                <a:latin typeface="Times New Roman"/>
                <a:cs typeface="Times New Roman" panose="02020603050405020304" pitchFamily="18" charset="0"/>
              </a:rPr>
              <a:t>Kripke</a:t>
            </a:r>
            <a:r>
              <a:rPr lang="en-US" altLang="he-IL" sz="1800" dirty="0">
                <a:latin typeface="Times New Roman"/>
                <a:cs typeface="Times New Roman" panose="02020603050405020304" pitchFamily="18" charset="0"/>
              </a:rPr>
              <a:t> structure with a partition into </a:t>
            </a:r>
            <a:r>
              <a:rPr lang="en-US" altLang="he-IL" sz="1800" b="1" dirty="0">
                <a:latin typeface="Times New Roman"/>
                <a:cs typeface="Times New Roman" panose="02020603050405020304" pitchFamily="18" charset="0"/>
              </a:rPr>
              <a:t>sys</a:t>
            </a:r>
            <a:r>
              <a:rPr lang="en-US" altLang="he-IL" sz="1800" dirty="0">
                <a:latin typeface="Times New Roman"/>
                <a:cs typeface="Times New Roman" panose="02020603050405020304" pitchFamily="18" charset="0"/>
              </a:rPr>
              <a:t> and </a:t>
            </a:r>
            <a:r>
              <a:rPr lang="en-US" altLang="he-IL" sz="1800" b="1" dirty="0">
                <a:latin typeface="Times New Roman"/>
                <a:cs typeface="Times New Roman" panose="02020603050405020304" pitchFamily="18" charset="0"/>
              </a:rPr>
              <a:t>env</a:t>
            </a:r>
            <a:r>
              <a:rPr lang="en-US" altLang="he-IL" sz="1800" dirty="0">
                <a:latin typeface="Times New Roman"/>
                <a:cs typeface="Times New Roman" panose="02020603050405020304" pitchFamily="18" charset="0"/>
              </a:rPr>
              <a:t> states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95000"/>
              </a:lnSpc>
              <a:spcBef>
                <a:spcPct val="10000"/>
              </a:spcBef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An environment </a:t>
            </a:r>
            <a:r>
              <a:rPr lang="en-US" sz="1800" dirty="0" err="1">
                <a:latin typeface="Times New Roman"/>
                <a:cs typeface="Times New Roman" panose="02020603050405020304" pitchFamily="18" charset="0"/>
              </a:rPr>
              <a:t>behaviour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corresponds to a </a:t>
            </a:r>
            <a:r>
              <a:rPr lang="en-US" sz="1800" b="1" dirty="0">
                <a:latin typeface="Times New Roman"/>
                <a:cs typeface="Times New Roman" panose="02020603050405020304" pitchFamily="18" charset="0"/>
              </a:rPr>
              <a:t>pruning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of some env successor states</a:t>
            </a:r>
          </a:p>
          <a:p>
            <a:pPr marL="0" lvl="0" indent="0">
              <a:lnSpc>
                <a:spcPct val="95000"/>
              </a:lnSpc>
              <a:spcBef>
                <a:spcPct val="10000"/>
              </a:spcBef>
              <a:buFont typeface="Wingdings" panose="05000000000000000000" pitchFamily="2" charset="2"/>
              <a:buChar char="q"/>
              <a:defRPr/>
            </a:pP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 M (</a:t>
            </a:r>
            <a:r>
              <a:rPr lang="en-US" sz="1800" b="1" dirty="0">
                <a:latin typeface="Times New Roman"/>
                <a:cs typeface="Times New Roman" panose="02020603050405020304" pitchFamily="18" charset="0"/>
              </a:rPr>
              <a:t>reactively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) satisfies the spec </a:t>
            </a:r>
            <a:r>
              <a:rPr lang="el-GR" sz="1800" b="1" dirty="0">
                <a:latin typeface="Times New Roman"/>
                <a:cs typeface="Times New Roman" panose="02020603050405020304" pitchFamily="18" charset="0"/>
              </a:rPr>
              <a:t>φ</a:t>
            </a:r>
            <a:r>
              <a:rPr lang="el-GR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/>
                <a:cs typeface="Times New Roman" panose="02020603050405020304" pitchFamily="18" charset="0"/>
              </a:rPr>
              <a:t>if</a:t>
            </a:r>
            <a:r>
              <a:rPr lang="it-IT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/>
                <a:cs typeface="Times New Roman" panose="02020603050405020304" pitchFamily="18" charset="0"/>
              </a:rPr>
              <a:t>all</a:t>
            </a:r>
            <a:r>
              <a:rPr lang="it-IT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/>
                <a:cs typeface="Times New Roman" panose="02020603050405020304" pitchFamily="18" charset="0"/>
              </a:rPr>
              <a:t>such</a:t>
            </a:r>
            <a:r>
              <a:rPr lang="it-IT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/>
                <a:cs typeface="Times New Roman" panose="02020603050405020304" pitchFamily="18" charset="0"/>
              </a:rPr>
              <a:t>environment</a:t>
            </a:r>
            <a:r>
              <a:rPr lang="it-IT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latin typeface="Times New Roman"/>
                <a:cs typeface="Times New Roman" panose="02020603050405020304" pitchFamily="18" charset="0"/>
              </a:rPr>
              <a:t>behaviours</a:t>
            </a:r>
            <a:r>
              <a:rPr lang="it-IT" sz="1800" dirty="0"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/>
                <a:cs typeface="Times New Roman" panose="02020603050405020304" pitchFamily="18" charset="0"/>
              </a:rPr>
              <a:t>do it</a:t>
            </a:r>
          </a:p>
          <a:p>
            <a:pPr marL="457200" indent="-457200">
              <a:spcBef>
                <a:spcPct val="20000"/>
              </a:spcBef>
            </a:pPr>
            <a:endParaRPr lang="en-US" sz="2000" dirty="0"/>
          </a:p>
          <a:p>
            <a:pPr marL="457200" indent="-457200">
              <a:spcBef>
                <a:spcPct val="20000"/>
              </a:spcBef>
            </a:pPr>
            <a:endParaRPr lang="en-US" sz="2000" dirty="0"/>
          </a:p>
          <a:p>
            <a:pPr marL="457200" indent="-457200">
              <a:spcBef>
                <a:spcPct val="20000"/>
              </a:spcBef>
            </a:pPr>
            <a:endParaRPr lang="en-US" sz="2000" dirty="0"/>
          </a:p>
          <a:p>
            <a:pPr marL="457200" indent="-457200">
              <a:spcBef>
                <a:spcPct val="20000"/>
              </a:spcBef>
            </a:pPr>
            <a:endParaRPr lang="en-US" sz="2000" dirty="0"/>
          </a:p>
          <a:p>
            <a:pPr marL="457200" indent="-457200">
              <a:spcBef>
                <a:spcPct val="20000"/>
              </a:spcBef>
            </a:pPr>
            <a:endParaRPr lang="en-US" sz="1800" dirty="0"/>
          </a:p>
          <a:p>
            <a:pPr marL="457200" indent="-457200">
              <a:spcBef>
                <a:spcPct val="20000"/>
              </a:spcBef>
            </a:pPr>
            <a:r>
              <a:rPr lang="en-US" sz="1800" dirty="0"/>
              <a:t>Consider the ATM machine as an open system:</a:t>
            </a:r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1600" dirty="0"/>
              <a:t>Displays a welcome screen</a:t>
            </a:r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1600" dirty="0"/>
              <a:t>Lets the environment choose to view an Ad or withdraw money </a:t>
            </a:r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sz="1600" dirty="0"/>
              <a:t>Performs the requested operation and restarts from 1</a:t>
            </a:r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sz="1800" dirty="0"/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922338" lvl="1" indent="-3810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dirty="0"/>
          </a:p>
          <a:p>
            <a:pPr marL="457200" indent="-457200">
              <a:spcBef>
                <a:spcPct val="20000"/>
              </a:spcBef>
            </a:pPr>
            <a:endParaRPr lang="en-US" altLang="he-IL" sz="2000" dirty="0"/>
          </a:p>
          <a:p>
            <a:pPr lvl="0">
              <a:spcBef>
                <a:spcPct val="20000"/>
              </a:spcBef>
              <a:buChar char=" "/>
            </a:pPr>
            <a:r>
              <a:rPr lang="en-US" altLang="he-IL" sz="2000" dirty="0">
                <a:latin typeface="Times New Roman"/>
              </a:rPr>
              <a:t>                                          </a:t>
            </a:r>
            <a:r>
              <a:rPr lang="en-US" sz="2000" dirty="0">
                <a:latin typeface="Times New Roman"/>
              </a:rPr>
              <a:t>   </a:t>
            </a:r>
          </a:p>
          <a:p>
            <a:pPr marL="457200" indent="-457200">
              <a:spcBef>
                <a:spcPct val="20000"/>
              </a:spcBef>
            </a:pPr>
            <a:endParaRPr lang="en-US" sz="2000" dirty="0"/>
          </a:p>
          <a:p>
            <a:pPr marL="457200" indent="-457200">
              <a:spcBef>
                <a:spcPct val="20000"/>
              </a:spcBef>
            </a:pPr>
            <a:endParaRPr lang="en-US" altLang="he-IL" sz="2000" dirty="0"/>
          </a:p>
          <a:p>
            <a:pPr marL="457200" indent="-457200" algn="ctr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he-IL" sz="2000" dirty="0"/>
          </a:p>
        </p:txBody>
      </p:sp>
      <p:grpSp>
        <p:nvGrpSpPr>
          <p:cNvPr id="7" name="Group 6" descr=" 1031174"/>
          <p:cNvGrpSpPr>
            <a:grpSpLocks/>
          </p:cNvGrpSpPr>
          <p:nvPr/>
        </p:nvGrpSpPr>
        <p:grpSpPr bwMode="auto">
          <a:xfrm>
            <a:off x="4172955" y="4849930"/>
            <a:ext cx="3921125" cy="1395412"/>
            <a:chOff x="2653" y="1905"/>
            <a:chExt cx="2470" cy="879"/>
          </a:xfrm>
        </p:grpSpPr>
        <p:cxnSp>
          <p:nvCxnSpPr>
            <p:cNvPr id="8" name="AutoShape 7"/>
            <p:cNvCxnSpPr>
              <a:cxnSpLocks noChangeShapeType="1"/>
            </p:cNvCxnSpPr>
            <p:nvPr/>
          </p:nvCxnSpPr>
          <p:spPr bwMode="auto">
            <a:xfrm rot="-5400000" flipH="1" flipV="1">
              <a:off x="3917" y="1322"/>
              <a:ext cx="118" cy="1418"/>
            </a:xfrm>
            <a:prstGeom prst="curvedConnector3">
              <a:avLst>
                <a:gd name="adj1" fmla="val -128380"/>
              </a:avLst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8"/>
            <p:cNvCxnSpPr>
              <a:cxnSpLocks noChangeShapeType="1"/>
            </p:cNvCxnSpPr>
            <p:nvPr/>
          </p:nvCxnSpPr>
          <p:spPr bwMode="auto">
            <a:xfrm rot="16200000" flipV="1">
              <a:off x="3882" y="1875"/>
              <a:ext cx="197" cy="1428"/>
            </a:xfrm>
            <a:prstGeom prst="curvedConnector3">
              <a:avLst>
                <a:gd name="adj1" fmla="val -77236"/>
              </a:avLst>
            </a:prstGeom>
            <a:noFill/>
            <a:ln w="444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0" name="Group 9"/>
            <p:cNvGrpSpPr>
              <a:grpSpLocks/>
            </p:cNvGrpSpPr>
            <p:nvPr/>
          </p:nvGrpSpPr>
          <p:grpSpPr bwMode="auto">
            <a:xfrm>
              <a:off x="2653" y="1905"/>
              <a:ext cx="2470" cy="879"/>
              <a:chOff x="142" y="2074"/>
              <a:chExt cx="2502" cy="908"/>
            </a:xfrm>
          </p:grpSpPr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142" y="2261"/>
                <a:ext cx="442" cy="3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1750" algn="ctr">
                    <a:solidFill>
                      <a:schemeClr val="hlink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spcBef>
                    <a:spcPct val="40000"/>
                  </a:spcBef>
                  <a:buFont typeface="Wingdings" panose="05000000000000000000" pitchFamily="2" charset="2"/>
                  <a:buChar char="q"/>
                  <a:defRPr sz="2400">
                    <a:solidFill>
                      <a:srgbClr val="003399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u"/>
                  <a:defRPr sz="2000">
                    <a:solidFill>
                      <a:schemeClr val="accent2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20000"/>
                  </a:lnSpc>
                  <a:spcBef>
                    <a:spcPct val="50000"/>
                  </a:spcBef>
                  <a:buFont typeface="Wingdings" panose="05000000000000000000" pitchFamily="2" charset="2"/>
                  <a:buNone/>
                </a:pPr>
                <a:r>
                  <a:rPr lang="it-IT" sz="2800" dirty="0">
                    <a:solidFill>
                      <a:srgbClr val="006600"/>
                    </a:solidFill>
                  </a:rPr>
                  <a:t>M:</a:t>
                </a:r>
              </a:p>
            </p:txBody>
          </p:sp>
          <p:sp>
            <p:nvSpPr>
              <p:cNvPr id="12" name="Oval 11"/>
              <p:cNvSpPr>
                <a:spLocks noChangeArrowheads="1"/>
              </p:cNvSpPr>
              <p:nvPr/>
            </p:nvSpPr>
            <p:spPr bwMode="auto">
              <a:xfrm>
                <a:off x="518" y="2280"/>
                <a:ext cx="502" cy="398"/>
              </a:xfrm>
              <a:prstGeom prst="ellipse">
                <a:avLst/>
              </a:prstGeom>
              <a:solidFill>
                <a:srgbClr val="FFFF00"/>
              </a:solidFill>
              <a:ln w="38100" algn="ctr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40000"/>
                  </a:spcBef>
                  <a:buFont typeface="Wingdings" panose="05000000000000000000" pitchFamily="2" charset="2"/>
                  <a:buChar char="q"/>
                  <a:defRPr sz="2400">
                    <a:solidFill>
                      <a:srgbClr val="003399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u"/>
                  <a:defRPr sz="2000">
                    <a:solidFill>
                      <a:schemeClr val="accent2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buFont typeface="Wingdings" panose="05000000000000000000" pitchFamily="2" charset="2"/>
                  <a:buNone/>
                </a:pPr>
                <a:r>
                  <a:rPr lang="it-IT" sz="1200" b="1" dirty="0"/>
                  <a:t>Welcome</a:t>
                </a:r>
                <a:endParaRPr lang="it-IT" sz="1200" dirty="0"/>
              </a:p>
            </p:txBody>
          </p:sp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1348" y="2280"/>
                <a:ext cx="502" cy="398"/>
              </a:xfrm>
              <a:prstGeom prst="ellipse">
                <a:avLst/>
              </a:prstGeom>
              <a:solidFill>
                <a:srgbClr val="FFFF00"/>
              </a:solidFill>
              <a:ln w="38100" algn="ctr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40000"/>
                  </a:spcBef>
                  <a:buFont typeface="Wingdings" panose="05000000000000000000" pitchFamily="2" charset="2"/>
                  <a:buChar char="q"/>
                  <a:defRPr sz="2400">
                    <a:solidFill>
                      <a:srgbClr val="003399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u"/>
                  <a:defRPr sz="2000">
                    <a:solidFill>
                      <a:schemeClr val="accent2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buFont typeface="Wingdings" panose="05000000000000000000" pitchFamily="2" charset="2"/>
                  <a:buNone/>
                </a:pPr>
                <a:r>
                  <a:rPr lang="it-IT" sz="1200" b="1" dirty="0"/>
                  <a:t>Choose</a:t>
                </a:r>
              </a:p>
            </p:txBody>
          </p:sp>
          <p:sp>
            <p:nvSpPr>
              <p:cNvPr id="14" name="Oval 13"/>
              <p:cNvSpPr>
                <a:spLocks noChangeArrowheads="1"/>
              </p:cNvSpPr>
              <p:nvPr/>
            </p:nvSpPr>
            <p:spPr bwMode="auto">
              <a:xfrm>
                <a:off x="2132" y="2074"/>
                <a:ext cx="502" cy="398"/>
              </a:xfrm>
              <a:prstGeom prst="ellipse">
                <a:avLst/>
              </a:prstGeom>
              <a:solidFill>
                <a:srgbClr val="FFFF00"/>
              </a:solidFill>
              <a:ln w="38100" algn="ctr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40000"/>
                  </a:spcBef>
                  <a:buFont typeface="Wingdings" panose="05000000000000000000" pitchFamily="2" charset="2"/>
                  <a:buChar char="q"/>
                  <a:defRPr sz="2400">
                    <a:solidFill>
                      <a:srgbClr val="003399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u"/>
                  <a:defRPr sz="2000">
                    <a:solidFill>
                      <a:schemeClr val="accent2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buFont typeface="Wingdings" panose="05000000000000000000" pitchFamily="2" charset="2"/>
                  <a:buNone/>
                </a:pPr>
                <a:r>
                  <a:rPr lang="it-IT" sz="1200" b="1" dirty="0"/>
                  <a:t>Withdraw</a:t>
                </a:r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2142" y="2584"/>
                <a:ext cx="502" cy="398"/>
              </a:xfrm>
              <a:prstGeom prst="ellipse">
                <a:avLst/>
              </a:prstGeom>
              <a:solidFill>
                <a:srgbClr val="FFFF00"/>
              </a:solidFill>
              <a:ln w="38100" algn="ctr">
                <a:solidFill>
                  <a:srgbClr val="00336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marL="342900" indent="-342900">
                  <a:spcBef>
                    <a:spcPct val="40000"/>
                  </a:spcBef>
                  <a:buFont typeface="Wingdings" panose="05000000000000000000" pitchFamily="2" charset="2"/>
                  <a:buChar char="q"/>
                  <a:defRPr sz="2400">
                    <a:solidFill>
                      <a:srgbClr val="003399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u"/>
                  <a:defRPr sz="2000">
                    <a:solidFill>
                      <a:schemeClr val="accent2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panose="05000000000000000000" pitchFamily="2" charset="2"/>
                  <a:buChar char="v"/>
                  <a:defRPr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 typeface="Wingdings" panose="05000000000000000000" pitchFamily="2" charset="2"/>
                  <a:buNone/>
                </a:pPr>
                <a:r>
                  <a:rPr lang="it-IT" sz="1200" b="1" dirty="0"/>
                  <a:t>Show Ad</a:t>
                </a:r>
              </a:p>
            </p:txBody>
          </p:sp>
          <p:cxnSp>
            <p:nvCxnSpPr>
              <p:cNvPr id="16" name="AutoShape 15"/>
              <p:cNvCxnSpPr>
                <a:cxnSpLocks noChangeShapeType="1"/>
                <a:stCxn id="12" idx="6"/>
                <a:endCxn id="13" idx="2"/>
              </p:cNvCxnSpPr>
              <p:nvPr/>
            </p:nvCxnSpPr>
            <p:spPr bwMode="auto">
              <a:xfrm>
                <a:off x="1032" y="2479"/>
                <a:ext cx="304" cy="0"/>
              </a:xfrm>
              <a:prstGeom prst="straightConnector1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AutoShape 16"/>
              <p:cNvCxnSpPr>
                <a:cxnSpLocks noChangeShapeType="1"/>
                <a:stCxn id="13" idx="7"/>
                <a:endCxn id="14" idx="2"/>
              </p:cNvCxnSpPr>
              <p:nvPr/>
            </p:nvCxnSpPr>
            <p:spPr bwMode="auto">
              <a:xfrm flipV="1">
                <a:off x="1776" y="2273"/>
                <a:ext cx="344" cy="53"/>
              </a:xfrm>
              <a:prstGeom prst="straightConnector1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" name="AutoShape 17"/>
              <p:cNvCxnSpPr>
                <a:cxnSpLocks noChangeShapeType="1"/>
                <a:stCxn id="13" idx="5"/>
                <a:endCxn id="15" idx="2"/>
              </p:cNvCxnSpPr>
              <p:nvPr/>
            </p:nvCxnSpPr>
            <p:spPr bwMode="auto">
              <a:xfrm>
                <a:off x="1776" y="2632"/>
                <a:ext cx="354" cy="151"/>
              </a:xfrm>
              <a:prstGeom prst="straightConnector1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22" name="Text Box 21" descr=" 1031189"/>
          <p:cNvSpPr txBox="1">
            <a:spLocks noChangeArrowheads="1"/>
          </p:cNvSpPr>
          <p:nvPr/>
        </p:nvSpPr>
        <p:spPr bwMode="auto">
          <a:xfrm>
            <a:off x="5265197" y="5557175"/>
            <a:ext cx="819826" cy="43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sz="2000" dirty="0" err="1">
                <a:solidFill>
                  <a:srgbClr val="006600"/>
                </a:solidFill>
              </a:rPr>
              <a:t>sys</a:t>
            </a:r>
            <a:endParaRPr lang="it-IT" sz="2800" dirty="0">
              <a:solidFill>
                <a:srgbClr val="006600"/>
              </a:solidFill>
            </a:endParaRPr>
          </a:p>
        </p:txBody>
      </p:sp>
      <p:sp>
        <p:nvSpPr>
          <p:cNvPr id="24" name="Text Box 22" descr=" 1031190"/>
          <p:cNvSpPr txBox="1">
            <a:spLocks noChangeArrowheads="1"/>
          </p:cNvSpPr>
          <p:nvPr/>
        </p:nvSpPr>
        <p:spPr bwMode="auto">
          <a:xfrm>
            <a:off x="7968815" y="5127306"/>
            <a:ext cx="911776" cy="43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sz="2000" dirty="0" err="1">
                <a:solidFill>
                  <a:srgbClr val="006600"/>
                </a:solidFill>
              </a:rPr>
              <a:t>sys</a:t>
            </a:r>
            <a:endParaRPr lang="it-IT" sz="2000" dirty="0">
              <a:solidFill>
                <a:srgbClr val="006600"/>
              </a:solidFill>
            </a:endParaRPr>
          </a:p>
        </p:txBody>
      </p:sp>
      <p:sp>
        <p:nvSpPr>
          <p:cNvPr id="25" name="Text Box 23" descr=" 1031191"/>
          <p:cNvSpPr txBox="1">
            <a:spLocks noChangeArrowheads="1"/>
          </p:cNvSpPr>
          <p:nvPr/>
        </p:nvSpPr>
        <p:spPr bwMode="auto">
          <a:xfrm>
            <a:off x="7916813" y="5938505"/>
            <a:ext cx="786733" cy="43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None/>
            </a:pPr>
            <a:r>
              <a:rPr lang="it-IT" sz="2000" dirty="0" err="1">
                <a:solidFill>
                  <a:srgbClr val="006600"/>
                </a:solidFill>
              </a:rPr>
              <a:t>sys</a:t>
            </a:r>
            <a:endParaRPr lang="it-IT" sz="2000" dirty="0">
              <a:solidFill>
                <a:srgbClr val="006600"/>
              </a:solidFill>
            </a:endParaRPr>
          </a:p>
        </p:txBody>
      </p:sp>
      <p:sp>
        <p:nvSpPr>
          <p:cNvPr id="23" name="Text Box 24" descr=" 1031192"/>
          <p:cNvSpPr txBox="1">
            <a:spLocks noChangeArrowheads="1"/>
          </p:cNvSpPr>
          <p:nvPr/>
        </p:nvSpPr>
        <p:spPr bwMode="auto">
          <a:xfrm>
            <a:off x="6340387" y="5624362"/>
            <a:ext cx="786733" cy="43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40000"/>
              </a:spcBef>
              <a:buFont typeface="Wingdings" panose="05000000000000000000" pitchFamily="2" charset="2"/>
              <a:buChar char="q"/>
              <a:defRPr sz="2400">
                <a:solidFill>
                  <a:srgbClr val="003399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u"/>
              <a:defRPr sz="2000">
                <a:solidFill>
                  <a:schemeClr val="accent2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it-IT" sz="2000" dirty="0" err="1">
                <a:solidFill>
                  <a:srgbClr val="006600"/>
                </a:solidFill>
              </a:rPr>
              <a:t>env</a:t>
            </a:r>
            <a:endParaRPr lang="it-IT" sz="2800" dirty="0">
              <a:solidFill>
                <a:srgbClr val="006600"/>
              </a:solidFill>
            </a:endParaRPr>
          </a:p>
        </p:txBody>
      </p:sp>
      <p:sp>
        <p:nvSpPr>
          <p:cNvPr id="65" name="Text Box 25" descr=" 1031193"/>
          <p:cNvSpPr txBox="1">
            <a:spLocks noChangeArrowheads="1"/>
          </p:cNvSpPr>
          <p:nvPr/>
        </p:nvSpPr>
        <p:spPr bwMode="auto">
          <a:xfrm>
            <a:off x="3580427" y="2512014"/>
            <a:ext cx="1877755" cy="559389"/>
          </a:xfrm>
          <a:prstGeom prst="rect">
            <a:avLst/>
          </a:prstGeom>
          <a:solidFill>
            <a:srgbClr val="FFFF00"/>
          </a:solidFill>
          <a:ln w="3175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24000" algn="ctr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it-IT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 </a:t>
            </a:r>
            <a:r>
              <a:rPr lang="en-US" altLang="he-IL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⊨</a:t>
            </a:r>
            <a:r>
              <a:rPr lang="en-US" altLang="he-IL" sz="2800" b="1" baseline="-250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</a:t>
            </a:r>
            <a:r>
              <a:rPr lang="en-US" altLang="he-IL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l-GR" sz="2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φ</a:t>
            </a:r>
            <a:endParaRPr lang="it-IT" sz="2800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66" name="AutoShape 85" descr=" 1031253"/>
          <p:cNvSpPr>
            <a:spLocks noChangeArrowheads="1"/>
          </p:cNvSpPr>
          <p:nvPr/>
        </p:nvSpPr>
        <p:spPr bwMode="auto">
          <a:xfrm>
            <a:off x="521550" y="1963448"/>
            <a:ext cx="2339975" cy="360363"/>
          </a:xfrm>
          <a:prstGeom prst="wedgeRectCallout">
            <a:avLst>
              <a:gd name="adj1" fmla="val -15236"/>
              <a:gd name="adj2" fmla="val -92045"/>
            </a:avLst>
          </a:prstGeom>
          <a:noFill/>
          <a:ln w="3175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it-IT" sz="1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Module checking</a:t>
            </a: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0A219022-CEF0-B251-DB6D-41CFA832EE76}"/>
              </a:ext>
            </a:extLst>
          </p:cNvPr>
          <p:cNvCxnSpPr/>
          <p:nvPr/>
        </p:nvCxnSpPr>
        <p:spPr bwMode="auto">
          <a:xfrm>
            <a:off x="161510" y="3293985"/>
            <a:ext cx="882098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52031851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 descr=" 16389"/>
          <p:cNvSpPr>
            <a:spLocks noGrp="1" noChangeArrowheads="1"/>
          </p:cNvSpPr>
          <p:nvPr>
            <p:ph type="title"/>
          </p:nvPr>
        </p:nvSpPr>
        <p:spPr>
          <a:xfrm>
            <a:off x="757462" y="233645"/>
            <a:ext cx="7772400" cy="735239"/>
          </a:xfrm>
        </p:spPr>
        <p:txBody>
          <a:bodyPr/>
          <a:lstStyle/>
          <a:p>
            <a:r>
              <a:rPr lang="en-US" sz="3200" dirty="0"/>
              <a:t>LPAR 2005 – Jamaica</a:t>
            </a:r>
          </a:p>
        </p:txBody>
      </p:sp>
      <p:sp>
        <p:nvSpPr>
          <p:cNvPr id="4" name="Rectangle 4" descr=" 1031172">
            <a:extLst>
              <a:ext uri="{FF2B5EF4-FFF2-40B4-BE49-F238E27FC236}">
                <a16:creationId xmlns:a16="http://schemas.microsoft.com/office/drawing/2014/main" id="{5BC47E92-682A-F17F-8A44-0FAB928E4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3" y="1178750"/>
            <a:ext cx="8775700" cy="514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200" strike="noStrike" baseline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2000" strike="noStrike" baseline="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r>
              <a:rPr lang="en-US" altLang="he-IL" sz="1800" kern="0" dirty="0">
                <a:latin typeface="Times New Roman"/>
                <a:cs typeface="Times New Roman" panose="02020603050405020304" pitchFamily="18" charset="0"/>
              </a:rPr>
              <a:t>Infinite-state open system verification </a:t>
            </a: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altLang="he-IL" sz="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spcBef>
                <a:spcPct val="10000"/>
              </a:spcBef>
              <a:buNone/>
              <a:defRPr/>
            </a:pPr>
            <a:r>
              <a:rPr lang="en-US" altLang="he-IL" sz="2400" b="1" kern="0" dirty="0">
                <a:latin typeface="Times New Roman"/>
                <a:cs typeface="Times New Roman" panose="02020603050405020304" pitchFamily="18" charset="0"/>
              </a:rPr>
              <a:t>Pushdown Module checking</a:t>
            </a:r>
          </a:p>
          <a:p>
            <a:pPr marL="0" indent="0" algn="ctr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>
              <a:latin typeface="Times New Roman"/>
              <a:cs typeface="Times New Roman" panose="02020603050405020304" pitchFamily="18" charset="0"/>
            </a:endParaRPr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r>
              <a:rPr lang="en-US" sz="1800" kern="0" dirty="0">
                <a:latin typeface="Times New Roman"/>
                <a:cs typeface="Times New Roman" panose="02020603050405020304" pitchFamily="18" charset="0"/>
              </a:rPr>
              <a:t>Moshe, question: What about imperfect information? </a:t>
            </a:r>
            <a:r>
              <a:rPr lang="en-US" sz="1800" kern="0" dirty="0">
                <a:latin typeface="Times New Roman"/>
                <a:cs typeface="Times New Roman" panose="02020603050405020304" pitchFamily="18" charset="0"/>
                <a:sym typeface="Wingdings" panose="05000000000000000000" pitchFamily="2" charset="2"/>
              </a:rPr>
              <a:t></a:t>
            </a:r>
            <a:endParaRPr lang="en-US" sz="1800" kern="0" dirty="0"/>
          </a:p>
          <a:p>
            <a:pPr marL="0" indent="0">
              <a:lnSpc>
                <a:spcPct val="95000"/>
              </a:lnSpc>
              <a:spcBef>
                <a:spcPct val="10000"/>
              </a:spcBef>
              <a:buNone/>
              <a:defRPr/>
            </a:pPr>
            <a:endParaRPr lang="en-US" sz="1800" kern="0" dirty="0"/>
          </a:p>
          <a:p>
            <a:pPr marL="0" indent="0">
              <a:spcBef>
                <a:spcPct val="20000"/>
              </a:spcBef>
              <a:buNone/>
            </a:pPr>
            <a:endParaRPr lang="en-US" altLang="he-IL" sz="2000" kern="0" dirty="0"/>
          </a:p>
          <a:p>
            <a:pPr marL="457200" indent="-457200" algn="ctr">
              <a:spcBef>
                <a:spcPct val="20000"/>
              </a:spcBef>
              <a:buFont typeface="Wingdings" panose="05000000000000000000" pitchFamily="2" charset="2"/>
              <a:buNone/>
            </a:pPr>
            <a:endParaRPr lang="en-US" altLang="he-IL" sz="2000" kern="0" dirty="0"/>
          </a:p>
        </p:txBody>
      </p:sp>
      <p:pic>
        <p:nvPicPr>
          <p:cNvPr id="3" name="Immagine 2" descr="Immagine che contiene albero, esterni, bosco, foresta&#10;&#10;Descrizione generata automaticamente">
            <a:extLst>
              <a:ext uri="{FF2B5EF4-FFF2-40B4-BE49-F238E27FC236}">
                <a16:creationId xmlns:a16="http://schemas.microsoft.com/office/drawing/2014/main" id="{870CB382-1AD6-76A4-6C79-1F20294554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19" y="2599701"/>
            <a:ext cx="2755916" cy="2066937"/>
          </a:xfrm>
          <a:prstGeom prst="rect">
            <a:avLst/>
          </a:prstGeom>
        </p:spPr>
      </p:pic>
      <p:pic>
        <p:nvPicPr>
          <p:cNvPr id="6" name="Immagine 5" descr="Immagine che contiene albero, persona, esterni, persone&#10;&#10;Descrizione generata automaticamente">
            <a:extLst>
              <a:ext uri="{FF2B5EF4-FFF2-40B4-BE49-F238E27FC236}">
                <a16:creationId xmlns:a16="http://schemas.microsoft.com/office/drawing/2014/main" id="{29737F63-436A-318D-3592-3A871918A6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96" y="2599700"/>
            <a:ext cx="2755917" cy="2066938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7F6B6E45-C369-F875-BCF8-A933132B1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69" y="3073722"/>
            <a:ext cx="2097088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>
            <a:extLst>
              <a:ext uri="{FF2B5EF4-FFF2-40B4-BE49-F238E27FC236}">
                <a16:creationId xmlns:a16="http://schemas.microsoft.com/office/drawing/2014/main" id="{93492085-9DCF-0C8C-D408-3111D3085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69" y="3068960"/>
            <a:ext cx="2097088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F7F14571-FBD2-00CE-5461-D03033F16D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969" y="3068960"/>
            <a:ext cx="2097088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uppo 6">
            <a:extLst>
              <a:ext uri="{FF2B5EF4-FFF2-40B4-BE49-F238E27FC236}">
                <a16:creationId xmlns:a16="http://schemas.microsoft.com/office/drawing/2014/main" id="{9CD08274-F769-054D-A4CB-A6E7DECAF7B3}"/>
              </a:ext>
            </a:extLst>
          </p:cNvPr>
          <p:cNvGrpSpPr/>
          <p:nvPr/>
        </p:nvGrpSpPr>
        <p:grpSpPr>
          <a:xfrm>
            <a:off x="3598887" y="4769631"/>
            <a:ext cx="3080986" cy="1066292"/>
            <a:chOff x="3598887" y="4769631"/>
            <a:chExt cx="3080986" cy="1066292"/>
          </a:xfrm>
        </p:grpSpPr>
        <p:sp>
          <p:nvSpPr>
            <p:cNvPr id="15" name="CasellaDiTesto 14">
              <a:extLst>
                <a:ext uri="{FF2B5EF4-FFF2-40B4-BE49-F238E27FC236}">
                  <a16:creationId xmlns:a16="http://schemas.microsoft.com/office/drawing/2014/main" id="{F890E8ED-A5E3-4A6A-37CA-E14D31A46D20}"/>
                </a:ext>
              </a:extLst>
            </p:cNvPr>
            <p:cNvSpPr txBox="1"/>
            <p:nvPr/>
          </p:nvSpPr>
          <p:spPr>
            <a:xfrm rot="20445990">
              <a:off x="3598887" y="4804657"/>
              <a:ext cx="308098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b="1" dirty="0" err="1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Formal</a:t>
              </a:r>
              <a:r>
                <a:rPr lang="it-IT" b="1" dirty="0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 </a:t>
              </a:r>
              <a:r>
                <a:rPr lang="it-IT" b="1" dirty="0" err="1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Verification</a:t>
              </a:r>
              <a:r>
                <a:rPr lang="it-IT" b="1" dirty="0">
                  <a:solidFill>
                    <a:srgbClr val="FF0000"/>
                  </a:solidFill>
                  <a:latin typeface="Franklin Gothic Heavy" panose="020B0903020102020204" pitchFamily="34" charset="0"/>
                  <a:cs typeface="Times New Roman" panose="02020603050405020304" pitchFamily="18" charset="0"/>
                </a:rPr>
                <a:t> 3.0!</a:t>
              </a:r>
            </a:p>
          </p:txBody>
        </p:sp>
        <p:sp>
          <p:nvSpPr>
            <p:cNvPr id="16" name="Rettangolo con angoli arrotondati 15">
              <a:extLst>
                <a:ext uri="{FF2B5EF4-FFF2-40B4-BE49-F238E27FC236}">
                  <a16:creationId xmlns:a16="http://schemas.microsoft.com/office/drawing/2014/main" id="{EEB767E3-C74E-DE98-33B2-DED31E64BE50}"/>
                </a:ext>
              </a:extLst>
            </p:cNvPr>
            <p:cNvSpPr/>
            <p:nvPr/>
          </p:nvSpPr>
          <p:spPr bwMode="auto">
            <a:xfrm rot="20445990">
              <a:off x="3693779" y="4850376"/>
              <a:ext cx="2855953" cy="908388"/>
            </a:xfrm>
            <a:prstGeom prst="roundRect">
              <a:avLst/>
            </a:prstGeom>
            <a:noFill/>
            <a:ln w="5715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l" defTabSz="914400" rtl="0" eaLnBrk="0" fontAlgn="base" latinLnBrk="0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it-IT" sz="2800" b="0" i="0" u="none" strike="noStrike" cap="none" normalizeH="0" baseline="0">
                <a:ln>
                  <a:noFill/>
                </a:ln>
                <a:solidFill>
                  <a:srgbClr val="006600"/>
                </a:solidFill>
                <a:effectLst/>
                <a:latin typeface="Comic Sans MS" pitchFamily="66" charset="0"/>
              </a:endParaRPr>
            </a:p>
          </p:txBody>
        </p:sp>
        <p:pic>
          <p:nvPicPr>
            <p:cNvPr id="17" name="Picture 9" descr="stamp-effects3">
              <a:extLst>
                <a:ext uri="{FF2B5EF4-FFF2-40B4-BE49-F238E27FC236}">
                  <a16:creationId xmlns:a16="http://schemas.microsoft.com/office/drawing/2014/main" id="{9B7D7A79-92B7-7F43-7172-D11E6B8E6C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445990">
              <a:off x="3657942" y="4769631"/>
              <a:ext cx="2963448" cy="1066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9308E01E-A2B5-DABF-EFFC-E621C1DC04E5}"/>
              </a:ext>
            </a:extLst>
          </p:cNvPr>
          <p:cNvSpPr/>
          <p:nvPr/>
        </p:nvSpPr>
        <p:spPr bwMode="auto">
          <a:xfrm>
            <a:off x="733276" y="1971696"/>
            <a:ext cx="7580446" cy="52307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10000"/>
            </a:schemeClr>
          </a:solidFill>
          <a:ln w="476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rgbClr val="006600"/>
              </a:solidFill>
              <a:effectLst/>
              <a:latin typeface="Comic Sans MS" pitchFamily="66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50856CE-A727-5FAE-F794-C0020B92255B}"/>
              </a:ext>
            </a:extLst>
          </p:cNvPr>
          <p:cNvSpPr txBox="1"/>
          <p:nvPr/>
        </p:nvSpPr>
        <p:spPr>
          <a:xfrm>
            <a:off x="1172310" y="2043528"/>
            <a:ext cx="6750750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  <a:spcBef>
                <a:spcPct val="10000"/>
              </a:spcBef>
              <a:defRPr/>
            </a:pPr>
            <a:r>
              <a:rPr lang="en-US" sz="1800" kern="0" dirty="0">
                <a:solidFill>
                  <a:srgbClr val="003399"/>
                </a:solidFill>
                <a:latin typeface="Times New Roman"/>
                <a:cs typeface="Times New Roman" panose="02020603050405020304" pitchFamily="18" charset="0"/>
              </a:rPr>
              <a:t>Main result: Decidable but exponentially harder than Model Checking</a:t>
            </a:r>
            <a:endParaRPr lang="it-IT" dirty="0"/>
          </a:p>
        </p:txBody>
      </p:sp>
      <p:sp>
        <p:nvSpPr>
          <p:cNvPr id="24" name="Rettangolo con angoli arrotondati 23">
            <a:extLst>
              <a:ext uri="{FF2B5EF4-FFF2-40B4-BE49-F238E27FC236}">
                <a16:creationId xmlns:a16="http://schemas.microsoft.com/office/drawing/2014/main" id="{B789B009-F386-9B56-5DA2-E1FDC6505CD2}"/>
              </a:ext>
            </a:extLst>
          </p:cNvPr>
          <p:cNvSpPr/>
          <p:nvPr/>
        </p:nvSpPr>
        <p:spPr bwMode="auto">
          <a:xfrm>
            <a:off x="386535" y="5826053"/>
            <a:ext cx="8023164" cy="523071"/>
          </a:xfrm>
          <a:prstGeom prst="roundRect">
            <a:avLst/>
          </a:prstGeom>
          <a:solidFill>
            <a:schemeClr val="accent2">
              <a:lumMod val="40000"/>
              <a:lumOff val="60000"/>
              <a:alpha val="10000"/>
            </a:schemeClr>
          </a:solidFill>
          <a:ln w="476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rgbClr val="006600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5483957A-36B9-ABF4-39A1-D103ECEC0AFA}"/>
              </a:ext>
            </a:extLst>
          </p:cNvPr>
          <p:cNvSpPr txBox="1"/>
          <p:nvPr/>
        </p:nvSpPr>
        <p:spPr>
          <a:xfrm>
            <a:off x="413169" y="5894983"/>
            <a:ext cx="802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0" dirty="0">
                <a:solidFill>
                  <a:srgbClr val="003399"/>
                </a:solidFill>
                <a:latin typeface="Times New Roman"/>
                <a:cs typeface="Times New Roman" panose="02020603050405020304" pitchFamily="18" charset="0"/>
              </a:rPr>
              <a:t>Main result: Undecidable! With partial observability only on local states: Decidable!</a:t>
            </a:r>
            <a:endParaRPr lang="it-IT" sz="1800" kern="0" dirty="0">
              <a:solidFill>
                <a:srgbClr val="003399"/>
              </a:solidFill>
              <a:latin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8643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43635"/>
            <a:ext cx="7772400" cy="720080"/>
          </a:xfrm>
        </p:spPr>
        <p:txBody>
          <a:bodyPr/>
          <a:lstStyle/>
          <a:p>
            <a:r>
              <a:rPr lang="en-US" sz="3600" dirty="0"/>
              <a:t>In 2008</a:t>
            </a:r>
            <a:endParaRPr lang="en-US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9C2E7E7-9DAF-B34F-842E-065782CB2437}"/>
              </a:ext>
            </a:extLst>
          </p:cNvPr>
          <p:cNvSpPr txBox="1"/>
          <p:nvPr/>
        </p:nvSpPr>
        <p:spPr>
          <a:xfrm>
            <a:off x="3570312" y="885285"/>
            <a:ext cx="53555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…”You take the red pill... you stay in Wonderland, and I show you how deep the rabbit hole goes” </a:t>
            </a:r>
            <a:r>
              <a:rPr lang="it-IT" sz="1200" b="1" dirty="0"/>
              <a:t>– </a:t>
            </a:r>
            <a:r>
              <a:rPr lang="it-IT" sz="1600" dirty="0" err="1">
                <a:solidFill>
                  <a:srgbClr val="003399"/>
                </a:solidFill>
                <a:latin typeface="Times New Roman"/>
                <a:cs typeface="Times New Roman" panose="02020603050405020304" pitchFamily="18" charset="0"/>
              </a:rPr>
              <a:t>Morpheus</a:t>
            </a:r>
            <a:r>
              <a:rPr lang="it-IT" sz="1600" dirty="0">
                <a:solidFill>
                  <a:srgbClr val="003399"/>
                </a:solidFill>
                <a:latin typeface="Times New Roman"/>
                <a:cs typeface="Times New Roman" panose="02020603050405020304" pitchFamily="18" charset="0"/>
              </a:rPr>
              <a:t> (The Matrix)</a:t>
            </a:r>
          </a:p>
          <a:p>
            <a:pPr algn="r"/>
            <a:r>
              <a:rPr lang="it-IT" sz="1800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…</a:t>
            </a:r>
            <a:endParaRPr lang="en-US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E50E72B4-AB0E-2F50-CD28-25F8CD7048C8}"/>
              </a:ext>
            </a:extLst>
          </p:cNvPr>
          <p:cNvSpPr txBox="1">
            <a:spLocks/>
          </p:cNvSpPr>
          <p:nvPr/>
        </p:nvSpPr>
        <p:spPr bwMode="auto">
          <a:xfrm>
            <a:off x="685800" y="2566150"/>
            <a:ext cx="7772400" cy="99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strike="noStrike" baseline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Comic Sans MS" pitchFamily="66" charset="0"/>
              </a:defRPr>
            </a:lvl9pPr>
          </a:lstStyle>
          <a:p>
            <a:r>
              <a:rPr lang="en-US" sz="5400" kern="0" dirty="0"/>
              <a:t>Strategy Logic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AAB61EB-7418-DE9D-C400-F32274A68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515" y="1870085"/>
            <a:ext cx="8550690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200" strike="noStrike" baseline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2000" strike="noStrike" baseline="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kern="0" dirty="0"/>
              <a:t>It is time to move to Multi-Agent Systems…</a:t>
            </a:r>
            <a:endParaRPr lang="en-US" kern="0" dirty="0"/>
          </a:p>
          <a:p>
            <a:pPr marL="838200" lvl="1" indent="-381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endParaRPr lang="en-US" sz="1800" kern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52252B-5189-FB40-7951-15184DE58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7" y="3792556"/>
            <a:ext cx="8550690" cy="72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200" strike="noStrike" baseline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2000" strike="noStrike" baseline="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000" kern="0" dirty="0"/>
              <a:t>Moshe (2009): </a:t>
            </a:r>
            <a:r>
              <a:rPr lang="en-US" sz="2000" i="1" kern="0" dirty="0"/>
              <a:t>“This is an important project. Let us put all our strength into it!”</a:t>
            </a:r>
            <a:r>
              <a:rPr lang="en-US" sz="2000" kern="0" dirty="0"/>
              <a:t> </a:t>
            </a:r>
            <a:endParaRPr lang="en-US" kern="0" dirty="0"/>
          </a:p>
          <a:p>
            <a:pPr marL="838200" lvl="1" indent="-381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endParaRPr lang="en-US" sz="1800" kern="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13E212F-E2EC-80AB-DAAC-46A5AA4C4D53}"/>
              </a:ext>
            </a:extLst>
          </p:cNvPr>
          <p:cNvSpPr txBox="1"/>
          <p:nvPr/>
        </p:nvSpPr>
        <p:spPr>
          <a:xfrm>
            <a:off x="578504" y="4436857"/>
            <a:ext cx="11701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Fabio Mogavero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EA26DE2-C8C4-77BA-AF30-6F9B2BEFA9DF}"/>
              </a:ext>
            </a:extLst>
          </p:cNvPr>
          <p:cNvSpPr txBox="1"/>
          <p:nvPr/>
        </p:nvSpPr>
        <p:spPr>
          <a:xfrm>
            <a:off x="3996049" y="4402128"/>
            <a:ext cx="11701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Giuseppe Perelli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4BC01C8-C2F8-5C74-A49B-A48191FC90C5}"/>
              </a:ext>
            </a:extLst>
          </p:cNvPr>
          <p:cNvSpPr txBox="1"/>
          <p:nvPr/>
        </p:nvSpPr>
        <p:spPr>
          <a:xfrm>
            <a:off x="411398" y="4754372"/>
            <a:ext cx="1405989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Alessandro Bianco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49926F82-5450-2992-F8A4-1B10E83466F1}"/>
              </a:ext>
            </a:extLst>
          </p:cNvPr>
          <p:cNvSpPr txBox="1"/>
          <p:nvPr/>
        </p:nvSpPr>
        <p:spPr>
          <a:xfrm>
            <a:off x="6976579" y="4406400"/>
            <a:ext cx="11701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Luigi Sauro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2A2D69-4317-A8AA-46A1-E67A63AA5075}"/>
              </a:ext>
            </a:extLst>
          </p:cNvPr>
          <p:cNvSpPr txBox="1"/>
          <p:nvPr/>
        </p:nvSpPr>
        <p:spPr>
          <a:xfrm>
            <a:off x="5198451" y="4750934"/>
            <a:ext cx="11701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Vadim Malvone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D2207042-6763-51AA-D472-E03A039764F6}"/>
              </a:ext>
            </a:extLst>
          </p:cNvPr>
          <p:cNvSpPr txBox="1"/>
          <p:nvPr/>
        </p:nvSpPr>
        <p:spPr>
          <a:xfrm>
            <a:off x="6667888" y="4689140"/>
            <a:ext cx="144016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Loredana Sorrentino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7526E87-D523-CCC1-33C0-69202CC860D8}"/>
              </a:ext>
            </a:extLst>
          </p:cNvPr>
          <p:cNvSpPr txBox="1"/>
          <p:nvPr/>
        </p:nvSpPr>
        <p:spPr>
          <a:xfrm>
            <a:off x="411398" y="5096998"/>
            <a:ext cx="11701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</a:t>
            </a:r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Cermak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392491D-D03B-28A5-C47B-9A61C3D70975}"/>
              </a:ext>
            </a:extLst>
          </p:cNvPr>
          <p:cNvSpPr txBox="1"/>
          <p:nvPr/>
        </p:nvSpPr>
        <p:spPr>
          <a:xfrm>
            <a:off x="1937340" y="5096998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Alessio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Lomuscio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523E6861-C89E-2663-C1D9-4B421667986E}"/>
              </a:ext>
            </a:extLst>
          </p:cNvPr>
          <p:cNvSpPr txBox="1"/>
          <p:nvPr/>
        </p:nvSpPr>
        <p:spPr>
          <a:xfrm>
            <a:off x="2223704" y="4443444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Sasha Rubin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9CBA2BD-A4B5-61D3-E848-82561EA2FCD5}"/>
              </a:ext>
            </a:extLst>
          </p:cNvPr>
          <p:cNvSpPr txBox="1"/>
          <p:nvPr/>
        </p:nvSpPr>
        <p:spPr>
          <a:xfrm>
            <a:off x="2076781" y="4787189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Aminof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C90B5679-326F-45CE-2A6A-B534676979E3}"/>
              </a:ext>
            </a:extLst>
          </p:cNvPr>
          <p:cNvSpPr txBox="1"/>
          <p:nvPr/>
        </p:nvSpPr>
        <p:spPr>
          <a:xfrm>
            <a:off x="5385248" y="4366126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Bastien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Maubert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CEA74F5-04F6-CBC8-C431-80D79AA947A8}"/>
              </a:ext>
            </a:extLst>
          </p:cNvPr>
          <p:cNvSpPr txBox="1"/>
          <p:nvPr/>
        </p:nvSpPr>
        <p:spPr>
          <a:xfrm>
            <a:off x="3872067" y="4733842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Raphaël</a:t>
            </a:r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Berthon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53AE3D8-7F70-33A5-C59D-D30AB89D8E47}"/>
              </a:ext>
            </a:extLst>
          </p:cNvPr>
          <p:cNvSpPr txBox="1"/>
          <p:nvPr/>
        </p:nvSpPr>
        <p:spPr>
          <a:xfrm>
            <a:off x="3502553" y="5049180"/>
            <a:ext cx="1695898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Francesco Belardinelli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12B95462-5176-C709-F849-07BC5D7A4543}"/>
              </a:ext>
            </a:extLst>
          </p:cNvPr>
          <p:cNvSpPr txBox="1"/>
          <p:nvPr/>
        </p:nvSpPr>
        <p:spPr>
          <a:xfrm>
            <a:off x="3367634" y="5425515"/>
            <a:ext cx="1008866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Catalin Dima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009B3CA-85A2-C000-2B1C-22991017DF4A}"/>
              </a:ext>
            </a:extLst>
          </p:cNvPr>
          <p:cNvSpPr txBox="1"/>
          <p:nvPr/>
        </p:nvSpPr>
        <p:spPr>
          <a:xfrm>
            <a:off x="4626507" y="5425515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Nathanaël</a:t>
            </a:r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Fijalkow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642CDB7-93E6-3C4F-9E5F-48CCC4537A72}"/>
              </a:ext>
            </a:extLst>
          </p:cNvPr>
          <p:cNvSpPr txBox="1"/>
          <p:nvPr/>
        </p:nvSpPr>
        <p:spPr>
          <a:xfrm>
            <a:off x="5554263" y="5088564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Wooldridge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3DE364C-C25F-6EE7-071F-81C882F91EA2}"/>
              </a:ext>
            </a:extLst>
          </p:cNvPr>
          <p:cNvSpPr txBox="1"/>
          <p:nvPr/>
        </p:nvSpPr>
        <p:spPr>
          <a:xfrm>
            <a:off x="6326766" y="5409220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Julian Gutierrez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24CEF6A5-2B14-46A2-7EB9-103BFA8D94B3}"/>
              </a:ext>
            </a:extLst>
          </p:cNvPr>
          <p:cNvSpPr txBox="1"/>
          <p:nvPr/>
        </p:nvSpPr>
        <p:spPr>
          <a:xfrm>
            <a:off x="682612" y="5769260"/>
            <a:ext cx="1695898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Bouyer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04B8D5F-2D67-DA92-D940-BBFBE54152D3}"/>
              </a:ext>
            </a:extLst>
          </p:cNvPr>
          <p:cNvSpPr txBox="1"/>
          <p:nvPr/>
        </p:nvSpPr>
        <p:spPr>
          <a:xfrm>
            <a:off x="2231740" y="5769260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Orna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Kupferman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71F0CBA4-A84D-4A0F-F870-B322F5F00243}"/>
              </a:ext>
            </a:extLst>
          </p:cNvPr>
          <p:cNvSpPr txBox="1"/>
          <p:nvPr/>
        </p:nvSpPr>
        <p:spPr>
          <a:xfrm>
            <a:off x="3765823" y="5795546"/>
            <a:ext cx="1290854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Nicolas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Markey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051A7713-0812-B402-6C30-AAD4D3B5CDE9}"/>
              </a:ext>
            </a:extLst>
          </p:cNvPr>
          <p:cNvSpPr txBox="1"/>
          <p:nvPr/>
        </p:nvSpPr>
        <p:spPr>
          <a:xfrm>
            <a:off x="265164" y="5477689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Jamroga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68121F58-FC5D-FFB3-E035-7FB3D9B8C380}"/>
              </a:ext>
            </a:extLst>
          </p:cNvPr>
          <p:cNvSpPr txBox="1"/>
          <p:nvPr/>
        </p:nvSpPr>
        <p:spPr>
          <a:xfrm>
            <a:off x="1665991" y="5477689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Damian</a:t>
            </a:r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Kurpiewski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9E16FFF1-E1D5-99DC-3F52-420D883E96C2}"/>
              </a:ext>
            </a:extLst>
          </p:cNvPr>
          <p:cNvSpPr txBox="1"/>
          <p:nvPr/>
        </p:nvSpPr>
        <p:spPr>
          <a:xfrm>
            <a:off x="7194977" y="5066009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Kwiatkowska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D593FE9-4C56-AE7F-DB4C-D29D2784945D}"/>
              </a:ext>
            </a:extLst>
          </p:cNvPr>
          <p:cNvSpPr txBox="1"/>
          <p:nvPr/>
        </p:nvSpPr>
        <p:spPr>
          <a:xfrm>
            <a:off x="5007860" y="5826419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Olivier Serre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32462ED-D190-BF7F-5F07-2CCDE4F8B3C9}"/>
              </a:ext>
            </a:extLst>
          </p:cNvPr>
          <p:cNvSpPr txBox="1"/>
          <p:nvPr/>
        </p:nvSpPr>
        <p:spPr>
          <a:xfrm>
            <a:off x="6150040" y="5782249"/>
            <a:ext cx="175233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Giuseppe De Giacomo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518B965-FC70-740C-3794-FF0C3B79F57D}"/>
              </a:ext>
            </a:extLst>
          </p:cNvPr>
          <p:cNvSpPr txBox="1"/>
          <p:nvPr/>
        </p:nvSpPr>
        <p:spPr>
          <a:xfrm>
            <a:off x="566555" y="6121153"/>
            <a:ext cx="1695898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Munyque</a:t>
            </a:r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Mittelmann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85E395C8-9E56-5B4B-A786-96996B7F181A}"/>
              </a:ext>
            </a:extLst>
          </p:cNvPr>
          <p:cNvSpPr txBox="1"/>
          <p:nvPr/>
        </p:nvSpPr>
        <p:spPr>
          <a:xfrm>
            <a:off x="2115683" y="6121153"/>
            <a:ext cx="129085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Laurent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Perrussel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863236A-FA6D-3423-6275-6E5F44BCAAD0}"/>
              </a:ext>
            </a:extLst>
          </p:cNvPr>
          <p:cNvSpPr txBox="1"/>
          <p:nvPr/>
        </p:nvSpPr>
        <p:spPr>
          <a:xfrm>
            <a:off x="3649766" y="6147439"/>
            <a:ext cx="1290854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Sophia Knight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2F8C2A83-97E4-0997-AA07-59A3AA3D19BB}"/>
              </a:ext>
            </a:extLst>
          </p:cNvPr>
          <p:cNvSpPr txBox="1"/>
          <p:nvPr/>
        </p:nvSpPr>
        <p:spPr>
          <a:xfrm>
            <a:off x="7362310" y="6111619"/>
            <a:ext cx="1815800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. .</a:t>
            </a:r>
            <a:r>
              <a:rPr lang="it-IT" sz="1200" b="1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it-IT" sz="1200" b="1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</a:t>
            </a:r>
            <a:r>
              <a:rPr lang="it-IT" sz="1200" b="1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200" b="1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  <a:endParaRPr lang="it-IT" sz="1200" b="1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F7847155-1470-8DA4-5AA9-7C0A3AEC5462}"/>
              </a:ext>
            </a:extLst>
          </p:cNvPr>
          <p:cNvSpPr txBox="1"/>
          <p:nvPr/>
        </p:nvSpPr>
        <p:spPr>
          <a:xfrm>
            <a:off x="4793848" y="6129388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Zimmerman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D2D251BD-A728-89DC-232A-527632900972}"/>
              </a:ext>
            </a:extLst>
          </p:cNvPr>
          <p:cNvSpPr txBox="1"/>
          <p:nvPr/>
        </p:nvSpPr>
        <p:spPr>
          <a:xfrm>
            <a:off x="6248109" y="6129388"/>
            <a:ext cx="1517483" cy="221018"/>
          </a:xfrm>
          <a:prstGeom prst="rect">
            <a:avLst/>
          </a:prstGeom>
          <a:noFill/>
        </p:spPr>
        <p:txBody>
          <a:bodyPr wrap="square" lIns="18000" tIns="18000" rIns="18000" bIns="18000" rtlCol="0">
            <a:spAutoFit/>
          </a:bodyPr>
          <a:lstStyle/>
          <a:p>
            <a:r>
              <a:rPr lang="it-IT" sz="1200" kern="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 </a:t>
            </a:r>
            <a:r>
              <a:rPr lang="it-IT" sz="1200" kern="0" dirty="0" err="1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Neider</a:t>
            </a:r>
            <a:endParaRPr lang="it-IT" sz="1200" kern="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7369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75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00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9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6536" y="143635"/>
            <a:ext cx="6480719" cy="720080"/>
          </a:xfrm>
        </p:spPr>
        <p:txBody>
          <a:bodyPr/>
          <a:lstStyle/>
          <a:p>
            <a:r>
              <a:rPr lang="en-US" dirty="0"/>
              <a:t>Strategy Logic (SL)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0397" y="1126711"/>
            <a:ext cx="8654585" cy="5130563"/>
          </a:xfrm>
        </p:spPr>
        <p:txBody>
          <a:bodyPr/>
          <a:lstStyle/>
          <a:p>
            <a:pPr marL="361587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800" dirty="0"/>
              <a:t>The Model: A </a:t>
            </a:r>
            <a:r>
              <a:rPr lang="it-IT" sz="1800" dirty="0" err="1"/>
              <a:t>Concurrent</a:t>
            </a:r>
            <a:r>
              <a:rPr lang="it-IT" sz="1800" dirty="0"/>
              <a:t> Game </a:t>
            </a:r>
            <a:r>
              <a:rPr lang="it-IT" sz="1800" dirty="0" err="1"/>
              <a:t>structure</a:t>
            </a:r>
            <a:r>
              <a:rPr lang="it-IT" sz="1800" dirty="0"/>
              <a:t>. </a:t>
            </a:r>
          </a:p>
          <a:p>
            <a:pPr marL="540000" lvl="1" indent="-180000">
              <a:lnSpc>
                <a:spcPct val="50000"/>
              </a:lnSpc>
              <a:spcBef>
                <a:spcPts val="600"/>
              </a:spcBef>
              <a:spcAft>
                <a:spcPts val="0"/>
              </a:spcAft>
              <a:buFont typeface="Times New Roman" panose="02020603050405020304" pitchFamily="18" charset="0"/>
              <a:buChar char="⁃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Transitions depend on agents’ collective actions</a:t>
            </a:r>
            <a:endParaRPr lang="it-IT" sz="1600" dirty="0"/>
          </a:p>
          <a:p>
            <a:pPr marL="361587">
              <a:spcBef>
                <a:spcPts val="300"/>
              </a:spcBef>
              <a:spcAft>
                <a:spcPts val="3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it-IT" sz="1800" dirty="0"/>
          </a:p>
          <a:p>
            <a:pPr marL="361587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800" dirty="0"/>
              <a:t>The </a:t>
            </a:r>
            <a:r>
              <a:rPr lang="it-IT" sz="1800" dirty="0" err="1"/>
              <a:t>Logic</a:t>
            </a:r>
            <a:r>
              <a:rPr lang="it-IT" sz="1800" dirty="0"/>
              <a:t> (SL):</a:t>
            </a:r>
          </a:p>
          <a:p>
            <a:pPr marL="18687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	LTL +</a:t>
            </a:r>
            <a:br>
              <a:rPr lang="en-US" sz="1800" dirty="0"/>
            </a:br>
            <a:r>
              <a:rPr lang="en-US" sz="1800" dirty="0"/>
              <a:t>	∃</a:t>
            </a:r>
            <a:r>
              <a:rPr lang="en-US" sz="1800" dirty="0" err="1"/>
              <a:t>s.φ</a:t>
            </a:r>
            <a:r>
              <a:rPr lang="en-US" sz="1800" dirty="0"/>
              <a:t> 		“there exists a strategy s such that φ”</a:t>
            </a:r>
            <a:br>
              <a:rPr lang="en-US" sz="1800" dirty="0"/>
            </a:br>
            <a:r>
              <a:rPr lang="en-US" sz="1800" dirty="0"/>
              <a:t>	(a, s)φ		“when player a plays strategy s, φ”</a:t>
            </a:r>
            <a:endParaRPr lang="it-IT" sz="1800" dirty="0"/>
          </a:p>
          <a:p>
            <a:pPr marL="361587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800" dirty="0"/>
              <a:t>Insight. Strategies are </a:t>
            </a:r>
            <a:r>
              <a:rPr lang="it-IT" sz="1800" dirty="0" err="1"/>
              <a:t>treated</a:t>
            </a:r>
            <a:r>
              <a:rPr lang="it-IT" sz="1800" dirty="0"/>
              <a:t> </a:t>
            </a:r>
            <a:r>
              <a:rPr lang="it-IT" sz="1800" dirty="0" err="1"/>
              <a:t>as</a:t>
            </a:r>
            <a:r>
              <a:rPr lang="it-IT" sz="1800" dirty="0"/>
              <a:t> first order </a:t>
            </a:r>
            <a:r>
              <a:rPr lang="it-IT" sz="1800" dirty="0" err="1"/>
              <a:t>objects</a:t>
            </a:r>
            <a:r>
              <a:rPr lang="it-IT" sz="1800" dirty="0"/>
              <a:t> and </a:t>
            </a:r>
            <a:r>
              <a:rPr lang="it-IT" sz="1800" dirty="0" err="1"/>
              <a:t>associated</a:t>
            </a:r>
            <a:r>
              <a:rPr lang="it-IT" sz="1800" dirty="0"/>
              <a:t> to agents by </a:t>
            </a:r>
            <a:r>
              <a:rPr lang="it-IT" sz="1800" dirty="0" err="1"/>
              <a:t>bindings</a:t>
            </a:r>
            <a:r>
              <a:rPr lang="it-IT" sz="1800" dirty="0"/>
              <a:t>.</a:t>
            </a:r>
          </a:p>
          <a:p>
            <a:pPr marL="361587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800" dirty="0"/>
              <a:t>An </a:t>
            </a:r>
            <a:r>
              <a:rPr lang="it-IT" sz="1800" dirty="0" err="1"/>
              <a:t>example</a:t>
            </a:r>
            <a:r>
              <a:rPr lang="it-IT" sz="1800" dirty="0"/>
              <a:t>:</a:t>
            </a:r>
            <a:br>
              <a:rPr lang="it-IT" sz="1800" dirty="0"/>
            </a:br>
            <a:r>
              <a:rPr lang="it-IT" sz="1800" dirty="0"/>
              <a:t>- (∃ s</a:t>
            </a:r>
            <a:r>
              <a:rPr lang="it-IT" sz="1800" baseline="-25000" dirty="0"/>
              <a:t>1</a:t>
            </a:r>
            <a:r>
              <a:rPr lang="it-IT" sz="1800" dirty="0"/>
              <a:t>)(∀ s</a:t>
            </a:r>
            <a:r>
              <a:rPr lang="it-IT" sz="1800" baseline="-25000" dirty="0"/>
              <a:t>2</a:t>
            </a:r>
            <a:r>
              <a:rPr lang="it-IT" sz="1800" dirty="0"/>
              <a:t>)(∃ s</a:t>
            </a:r>
            <a:r>
              <a:rPr lang="it-IT" sz="1800" baseline="-25000" dirty="0"/>
              <a:t>3</a:t>
            </a:r>
            <a:r>
              <a:rPr lang="it-IT" sz="1800" dirty="0"/>
              <a:t>)(a</a:t>
            </a:r>
            <a:r>
              <a:rPr lang="it-IT" sz="1800" baseline="-25000" dirty="0"/>
              <a:t>i</a:t>
            </a:r>
            <a:r>
              <a:rPr lang="it-IT" sz="1800" dirty="0"/>
              <a:t> → s</a:t>
            </a:r>
            <a:r>
              <a:rPr lang="it-IT" sz="1800" baseline="-25000" dirty="0"/>
              <a:t>i</a:t>
            </a:r>
            <a:r>
              <a:rPr lang="it-IT" sz="1800" dirty="0"/>
              <a:t>) Fp</a:t>
            </a:r>
            <a:br>
              <a:rPr lang="it-IT" sz="1800" dirty="0"/>
            </a:br>
            <a:r>
              <a:rPr lang="it-IT" sz="1800" dirty="0"/>
              <a:t>“a</a:t>
            </a:r>
            <a:r>
              <a:rPr lang="it-IT" sz="1800" baseline="-25000" dirty="0"/>
              <a:t>1</a:t>
            </a:r>
            <a:r>
              <a:rPr lang="it-IT" sz="1800" dirty="0"/>
              <a:t> </a:t>
            </a:r>
            <a:r>
              <a:rPr lang="it-IT" sz="1800" dirty="0" err="1"/>
              <a:t>has</a:t>
            </a:r>
            <a:r>
              <a:rPr lang="it-IT" sz="1800" dirty="0"/>
              <a:t> a strategy to beat </a:t>
            </a:r>
            <a:r>
              <a:rPr lang="it-IT" sz="1800" dirty="0" err="1"/>
              <a:t>any</a:t>
            </a:r>
            <a:r>
              <a:rPr lang="it-IT" sz="1800" dirty="0"/>
              <a:t> a</a:t>
            </a:r>
            <a:r>
              <a:rPr lang="it-IT" sz="1800" baseline="-25000" dirty="0"/>
              <a:t>2</a:t>
            </a:r>
            <a:r>
              <a:rPr lang="it-IT" sz="1800" dirty="0"/>
              <a:t>’s strategy with an a</a:t>
            </a:r>
            <a:r>
              <a:rPr lang="it-IT" sz="1800" baseline="-25000" dirty="0"/>
              <a:t>3</a:t>
            </a:r>
            <a:r>
              <a:rPr lang="it-IT" sz="1800" dirty="0"/>
              <a:t>’s counter-strategy”</a:t>
            </a:r>
          </a:p>
          <a:p>
            <a:pPr marL="18687" indent="0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1500" dirty="0"/>
              <a:t>Mogavero, M., Perelli, </a:t>
            </a:r>
            <a:r>
              <a:rPr lang="it-IT" sz="1500" dirty="0" err="1"/>
              <a:t>Vardi</a:t>
            </a:r>
            <a:r>
              <a:rPr lang="it-IT" sz="1500" dirty="0"/>
              <a:t>: </a:t>
            </a:r>
            <a:r>
              <a:rPr lang="it-IT" sz="1500" dirty="0" err="1"/>
              <a:t>Reasoning</a:t>
            </a:r>
            <a:r>
              <a:rPr lang="it-IT" sz="1500" dirty="0"/>
              <a:t> About Strategies: On the Model-Checking </a:t>
            </a:r>
            <a:r>
              <a:rPr lang="it-IT" sz="1500" dirty="0" err="1"/>
              <a:t>Problem</a:t>
            </a:r>
            <a:r>
              <a:rPr lang="it-IT" sz="1500" dirty="0"/>
              <a:t>. TOCL 2014 (</a:t>
            </a:r>
            <a:r>
              <a:rPr lang="it-IT" sz="1500" dirty="0" err="1"/>
              <a:t>preliminary</a:t>
            </a:r>
            <a:r>
              <a:rPr lang="it-IT" sz="1500" dirty="0"/>
              <a:t> </a:t>
            </a:r>
            <a:r>
              <a:rPr lang="it-IT" sz="1500" dirty="0" err="1"/>
              <a:t>results</a:t>
            </a:r>
            <a:r>
              <a:rPr lang="it-IT" sz="1500" dirty="0"/>
              <a:t> in FSTTCS 2010). </a:t>
            </a:r>
            <a:r>
              <a:rPr lang="it-IT" sz="1600" dirty="0"/>
              <a:t>~</a:t>
            </a:r>
            <a:r>
              <a:rPr lang="it-IT" sz="1500" dirty="0"/>
              <a:t>500 </a:t>
            </a:r>
            <a:r>
              <a:rPr lang="it-IT" sz="1500" dirty="0" err="1"/>
              <a:t>citations</a:t>
            </a:r>
            <a:endParaRPr lang="en-US" sz="1500" dirty="0"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ECBDC5CC-51E0-9710-3BDC-07409731126A}"/>
              </a:ext>
            </a:extLst>
          </p:cNvPr>
          <p:cNvSpPr/>
          <p:nvPr/>
        </p:nvSpPr>
        <p:spPr bwMode="auto">
          <a:xfrm>
            <a:off x="935473" y="2905929"/>
            <a:ext cx="6435715" cy="112196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19000"/>
            </a:schemeClr>
          </a:solidFill>
          <a:ln w="476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it-IT" sz="2800" b="0" i="0" u="none" strike="noStrike" cap="none" normalizeH="0" baseline="0">
              <a:ln>
                <a:noFill/>
              </a:ln>
              <a:solidFill>
                <a:srgbClr val="0066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A662FE6-AF0F-BBF8-5A6B-9618CA9A8D8D}"/>
              </a:ext>
            </a:extLst>
          </p:cNvPr>
          <p:cNvCxnSpPr/>
          <p:nvPr/>
        </p:nvCxnSpPr>
        <p:spPr bwMode="auto">
          <a:xfrm>
            <a:off x="79901" y="5994285"/>
            <a:ext cx="891498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Immagine 15">
            <a:extLst>
              <a:ext uri="{FF2B5EF4-FFF2-40B4-BE49-F238E27FC236}">
                <a16:creationId xmlns:a16="http://schemas.microsoft.com/office/drawing/2014/main" id="{4E16F918-4D83-442A-CB96-ECC0355C4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158" y="552185"/>
            <a:ext cx="2297186" cy="21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53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egnaposto contenuto 2"/>
          <p:cNvSpPr>
            <a:spLocks noGrp="1"/>
          </p:cNvSpPr>
          <p:nvPr>
            <p:ph idx="1"/>
          </p:nvPr>
        </p:nvSpPr>
        <p:spPr>
          <a:xfrm>
            <a:off x="714248" y="278650"/>
            <a:ext cx="7772400" cy="675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6"/>
                </a:solidFill>
              </a:rPr>
              <a:t>SL: Features, results, and impact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2C3F5C-53EF-F5C2-0A72-824172DC9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525" y="1223755"/>
            <a:ext cx="8730970" cy="508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40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sz="2200" strike="noStrike" baseline="0">
                <a:solidFill>
                  <a:srgbClr val="003399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u"/>
              <a:defRPr sz="2000" strike="noStrike" baseline="0">
                <a:solidFill>
                  <a:schemeClr val="accent2"/>
                </a:solidFill>
                <a:latin typeface="Times New Roman" panose="02020603050405020304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strike="noStrike" baseline="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effectLst/>
                <a:latin typeface="Arial" panose="020B0604020202020204" pitchFamily="34" charset="0"/>
              </a:rPr>
              <a:t>Natural and very expressive, much beyond all previous formalisms!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effectLst/>
                <a:latin typeface="Arial" panose="020B0604020202020204" pitchFamily="34" charset="0"/>
              </a:rPr>
              <a:t>Bridges FM, AI, and economic game-theory.</a:t>
            </a:r>
            <a:r>
              <a:rPr lang="en-US" sz="1600" dirty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dirty="0">
                <a:effectLst/>
                <a:latin typeface="Arial" panose="020B0604020202020204" pitchFamily="34" charset="0"/>
              </a:rPr>
              <a:t>Tools on SL have been developed and used in practice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kern="0" dirty="0">
                <a:latin typeface="Arial" panose="020B0604020202020204" pitchFamily="34" charset="0"/>
              </a:rPr>
              <a:t>Extended in several directions: probabilistic, fuzzy, pushdown, mechanism design, imperfect information (public action/hierarchical visibility).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endParaRPr lang="en-US" sz="1600" kern="0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 kern="0" dirty="0">
                <a:latin typeface="Arial" panose="020B0604020202020204" pitchFamily="34" charset="0"/>
              </a:rPr>
              <a:t>Future directions:</a:t>
            </a:r>
            <a:br>
              <a:rPr lang="en-US" sz="1600" b="1" kern="0" dirty="0">
                <a:latin typeface="Arial" panose="020B0604020202020204" pitchFamily="34" charset="0"/>
              </a:rPr>
            </a:br>
            <a:r>
              <a:rPr lang="en-US" sz="1600" b="1" kern="0" dirty="0">
                <a:latin typeface="Arial" panose="020B0604020202020204" pitchFamily="34" charset="0"/>
              </a:rPr>
              <a:t>More work to make SL suitable in practice. </a:t>
            </a:r>
            <a:br>
              <a:rPr lang="en-US" sz="1600" b="1" kern="0" dirty="0">
                <a:latin typeface="Arial" panose="020B0604020202020204" pitchFamily="34" charset="0"/>
              </a:rPr>
            </a:br>
            <a:r>
              <a:rPr lang="en-US" sz="1600" b="1" kern="0" dirty="0">
                <a:latin typeface="Arial" panose="020B0604020202020204" pitchFamily="34" charset="0"/>
              </a:rPr>
              <a:t>Improving existing tools </a:t>
            </a:r>
            <a:br>
              <a:rPr lang="en-US" sz="1600" b="1" kern="0" dirty="0">
                <a:latin typeface="Arial" panose="020B0604020202020204" pitchFamily="34" charset="0"/>
              </a:rPr>
            </a:br>
            <a:r>
              <a:rPr lang="en-US" sz="1600" b="1" kern="0" dirty="0">
                <a:latin typeface="Arial" panose="020B0604020202020204" pitchFamily="34" charset="0"/>
              </a:rPr>
              <a:t>Work on approximation and learning-integration </a:t>
            </a:r>
            <a:endParaRPr lang="en-US" sz="2000" kern="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kern="0" dirty="0"/>
          </a:p>
          <a:p>
            <a:pPr marL="838200" lvl="1" indent="-3810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490336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2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hlink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20000"/>
          </a:lnSpc>
          <a:spcBef>
            <a:spcPct val="4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56025</TotalTime>
  <Words>788</Words>
  <Application>Microsoft Office PowerPoint</Application>
  <PresentationFormat>Presentazione su schermo (4:3)</PresentationFormat>
  <Paragraphs>169</Paragraphs>
  <Slides>10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Franklin Gothic Heavy</vt:lpstr>
      <vt:lpstr>Times New Roman</vt:lpstr>
      <vt:lpstr>Wingdings</vt:lpstr>
      <vt:lpstr>Default Design</vt:lpstr>
      <vt:lpstr>Formal Aspects of Strategic Reasoning in MAS</vt:lpstr>
      <vt:lpstr>In September 2000…</vt:lpstr>
      <vt:lpstr>Model Checking</vt:lpstr>
      <vt:lpstr>Classes of Models [2001]  </vt:lpstr>
      <vt:lpstr>Module checking</vt:lpstr>
      <vt:lpstr>LPAR 2005 – Jamaica</vt:lpstr>
      <vt:lpstr>In 2008</vt:lpstr>
      <vt:lpstr>Strategy Logic (SL) 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LPAR 2005</dc:title>
  <dc:creator>Murano Aniello</dc:creator>
  <cp:lastModifiedBy>Aniello Murano</cp:lastModifiedBy>
  <cp:revision>801</cp:revision>
  <cp:lastPrinted>1998-11-25T05:52:33Z</cp:lastPrinted>
  <dcterms:created xsi:type="dcterms:W3CDTF">1998-10-17T01:29:32Z</dcterms:created>
  <dcterms:modified xsi:type="dcterms:W3CDTF">2022-07-29T18:52:09Z</dcterms:modified>
</cp:coreProperties>
</file>